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3" r:id="rId2"/>
  </p:sldMasterIdLst>
  <p:notesMasterIdLst>
    <p:notesMasterId r:id="rId22"/>
  </p:notesMasterIdLst>
  <p:sldIdLst>
    <p:sldId id="276" r:id="rId3"/>
    <p:sldId id="277" r:id="rId4"/>
    <p:sldId id="271" r:id="rId5"/>
    <p:sldId id="275" r:id="rId6"/>
    <p:sldId id="268" r:id="rId7"/>
    <p:sldId id="272" r:id="rId8"/>
    <p:sldId id="273" r:id="rId9"/>
    <p:sldId id="258" r:id="rId10"/>
    <p:sldId id="260" r:id="rId11"/>
    <p:sldId id="261" r:id="rId12"/>
    <p:sldId id="259" r:id="rId13"/>
    <p:sldId id="266" r:id="rId14"/>
    <p:sldId id="265" r:id="rId15"/>
    <p:sldId id="267" r:id="rId16"/>
    <p:sldId id="269" r:id="rId17"/>
    <p:sldId id="262" r:id="rId18"/>
    <p:sldId id="263" r:id="rId19"/>
    <p:sldId id="264" r:id="rId20"/>
    <p:sldId id="25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64"/>
    <p:restoredTop sz="96327"/>
  </p:normalViewPr>
  <p:slideViewPr>
    <p:cSldViewPr snapToGrid="0" snapToObjects="1">
      <p:cViewPr>
        <p:scale>
          <a:sx n="184" d="100"/>
          <a:sy n="184" d="100"/>
        </p:scale>
        <p:origin x="1368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CD997-BDBC-064A-8578-965395F31B52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CA1BD-E855-D845-98C4-08B4ACF2FA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29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yearly:  must have data from at least 10 months out of the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94EE-B8A1-CC4C-B603-8C6509E835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8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94EE-B8A1-CC4C-B603-8C6509E835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8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F494EE-B8A1-CC4C-B603-8C6509E835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8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BA80C-70B1-AE40-BE76-D4460AB40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B7FA2E-772F-3544-8743-46D3F3776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6A3D9-498C-4441-B5B6-EB711CD94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4B9E0-A139-0840-B231-5641BC48F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69605-CE24-B64E-A708-EFE13A48D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2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B7ACF-67B4-2F47-BE3A-63AABB9B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876531-426C-7E4E-8E78-B9ACD7A7E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80E900-9055-BE40-BC63-4F2E2BB4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1994F-86A3-DB41-98E8-A7E0547DB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8F802-D14F-0B4E-9D30-9FDCD2743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76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26F644-65E6-6245-AAD7-EEC93C838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C7EEDE-A3DB-784F-A0E7-70A0E57960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84FC-4F46-9F44-BAA7-49817416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8B6C4-E0D8-C043-9D2D-2E17CA5E1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D744EA-1E51-944F-8D67-CD2D16AC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259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55479-5413-8042-87DD-CB2E8550B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391EEE-A794-C44A-9B8E-DFEEEB67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12267-1D89-FD4E-BD36-3B49C7065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DCA281-0632-6848-8F07-CD337971B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85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924BB-DEEC-3B42-901E-51FFE28E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BFEF19-6162-C246-A6A9-EB4446BB5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0564FB-BFA1-6D4E-9E5E-5694D6DA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04B6F3-6EB6-9B45-ADAD-D4678916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22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4EEC-FFEE-9E4D-BA75-6B54238F8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BDCD0C-ED2C-4243-BBA2-C8CA516A3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76DA70-42B8-C34F-8C4E-7D25B72C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602BBF-EF9B-054F-9A9B-437EB88CA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04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58D7B-3A57-A940-BA0E-E8C2CABB1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18CF1-3D17-7F44-A3B6-185D834BCC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BE197-E5AB-A741-82AF-D1EAB5E27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BAC7F-B100-7F4D-821B-0BF23BF8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812879-F4D5-7F42-8342-51717020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00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78F1-1446-AE4A-BBC7-C34AAD8F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03031-D1D6-8F48-AA11-71F732FC69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FCB35-A1FA-5A47-94E7-B490B0DA7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94AAB-7F4F-DB46-9951-A42148F9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66088-B237-4E43-88A9-7261D041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267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2BA72-97F7-D746-BC19-A55091BD7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93714-57B9-B14E-903F-0856C7F4A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384D1-42F9-B941-AF2C-64117CB9D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18E52-0A56-E245-86A3-EF0948BE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7FAEB-490C-114A-9C3B-EEC3A700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81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DB94B-BBB6-0949-9D0D-A1470A5F5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9E8EF-1AC5-6347-9296-60E15661EA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F5BF5F-496D-2A44-A41E-659D4F1B3D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1F5B4-326A-BC49-89D3-6F6D75220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D341E-D739-A845-93E6-B91AF21C4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5B799-E013-C64B-8C99-06D94966B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56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1B4CF-259B-7545-BDAC-BFBAB265D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A7F61B-643E-AB44-8FA7-E8E7D94135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366834-9C28-844F-8B07-13F57EC1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18A23-EF73-1C4B-A3A2-47BBFBFFB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DA639A-6180-C449-97FD-4D858F3E0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FD24EC-0D30-CF45-83EF-66F6F0328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6A8B8-5A8D-7A4B-925A-6D1D75F2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9D25D6-7F2A-D743-9A8A-4B16E002E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FD3B5-2039-614B-BC49-814014EC5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096" y="68103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5413C-9428-3441-AEA3-95DF9E1E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20D018-AE18-9845-AA41-9882966C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1F916-D4AF-7146-AAC8-740B583F0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7AD64-8B24-3447-B2FC-C3F1E9FF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699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9327A-A233-6741-AF91-3A51D2A4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2EABC2-3B00-1245-9DBD-3908E06C5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6FA0CC-EB44-5A4F-8C11-1F075034B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FC0878-64C9-4743-A9AA-65A60146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04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5D657D-F041-3943-AAA3-E57F65CD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6CDDC9-0AA4-CD4D-9A56-00BFE14D9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2B8C0-A853-2C45-807F-31054762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06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4E15C-D046-6749-B8BE-731F92CEC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91F28-4965-1B45-A913-0E8FF674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FAAC5B-5BA0-A84E-99DD-47B516E6B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398CD-D9B9-854A-BA94-8E6BB328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1CD66-A692-CC47-90C2-4BF68F948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326858-60BA-F249-B85E-DB4BE7DB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41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254E0-CBFB-AF4B-A7F1-250657335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B9622-A88B-6B4F-B5CF-D104EB481B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18467-B046-7646-AA40-C26498841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DD3AB-0F32-AF4A-8320-145D2A644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3C6A4-0F61-EE45-8EB7-2CD5EEB05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610D1A-F26E-FA4E-8938-5CAD55F9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06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3F913-4FC3-F742-970F-47AB2AD2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2E89A-6384-0D49-B76F-4C60815A05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39AEA-6A01-FE47-B154-1BFC9443E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7C99-4F39-9A45-B451-0E85E9A22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F4864-8493-354A-951A-5351164CA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18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CF7429-5F99-C044-B80B-7F1747A07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586BE-B2F9-5C43-8AD0-47A227349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28666-A7B3-6B41-8047-EC6AE095B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F3C17-6CA5-9F4F-88C3-42CC459DC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A7E2C-A3A9-CF43-AEE9-148F6EEF9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04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1719E-97CA-6F46-B382-89C58003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7DD354-6BFB-1D48-B114-C29051C1B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408426-2432-3047-B767-6503F06B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4AB75-DC58-704B-AD82-8A4C3BD9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52FD1-195D-D742-BC8A-A8E88331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0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F555-99EC-FB4F-92F2-540ACD044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D094E-239B-7142-8A21-22B816B2F4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F7EFCD-0C67-634B-AE42-312E2B885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96BFF-2BD3-2840-8D87-30842E3F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37089-41E2-9243-A430-B477A1A74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477FA-8172-1B4E-B38D-8CA791A58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1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0BD4C-5DB4-D04A-B125-B39071499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9CF493-70E3-3D43-94C1-D51D825C2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D31DEE-397E-AE41-A176-A3AF72D27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88FCEF-B3AD-AC48-B0D7-A5E3CE0C61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EE09C9-E30D-6047-AA52-41794F75B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C4D410-9719-2044-98B8-CE22BE5A0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AAA4D7-08EC-D643-BA24-4DF48DC77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E30F45-76F3-4A44-B74B-B076BCA16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7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EEEF2-1CDB-7747-8A37-A64E0A63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3166CA-CBE0-CD4F-9C79-F7B14133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C6EBC-46DB-D448-B74A-FF825C276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798BC-2C6B-8D47-9755-795CC34C0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3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2943CC-D655-CA47-B971-44AB7479B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8D943C-054A-6141-8CA6-3FC99A4A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2A537A-E8BF-BD46-8285-4243689A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33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2351D-B718-A141-AE52-F4CD91463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A9ECA-59A3-EA40-88C6-A60B87BE9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A26253-E641-8C4B-8FA1-11D21C3B4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6E6C43-419C-0145-BBE2-3705AC6E4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D1738-97C6-A640-AC20-45FADA03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0B1A2-E79D-D547-A76E-10A3DA45D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6C875-3336-E740-AA64-BACD45BC9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7EB31-FC5C-EA48-9CA2-E75671088E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098EF-C29B-3A4E-896F-6054D9B667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F7B061-3670-7E48-91A9-7F4B67F3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A69DC-736B-4443-B3FE-0ED678FB6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3DFC22-A62C-E544-99C3-9CF90C2EF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76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32978-CB0E-9343-86D3-812BBB634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0ADED-397E-E64E-B415-6266F3D12F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8EBA-76AA-8247-87B3-120CE3ACBE4D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C0E3F-02F0-8742-B491-440D9B60D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2F28CB-1A01-BC44-8D1D-C95E20EBC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88BF3-E267-7C46-8B9D-879F000E3DF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5CA0B3B-6104-3841-A983-C7180A8B4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NASA White">
            <a:extLst>
              <a:ext uri="{FF2B5EF4-FFF2-40B4-BE49-F238E27FC236}">
                <a16:creationId xmlns:a16="http://schemas.microsoft.com/office/drawing/2014/main" id="{77C7FBAA-86B9-FC49-8D25-7EAD4F3FA6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>
            <a:extLst>
              <a:ext uri="{FF2B5EF4-FFF2-40B4-BE49-F238E27FC236}">
                <a16:creationId xmlns:a16="http://schemas.microsoft.com/office/drawing/2014/main" id="{5426796B-0383-E440-B317-ABE15AFAFFE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30" y="46965"/>
            <a:ext cx="996277" cy="5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C544E15-4CCE-5246-A414-1AED2EFB4705}"/>
              </a:ext>
            </a:extLst>
          </p:cNvPr>
          <p:cNvCxnSpPr>
            <a:cxnSpLocks/>
          </p:cNvCxnSpPr>
          <p:nvPr userDrawn="1"/>
        </p:nvCxnSpPr>
        <p:spPr>
          <a:xfrm>
            <a:off x="623585" y="548303"/>
            <a:ext cx="10536546" cy="120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716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6492D4-1F54-754B-B6E9-66498CBB4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079D3-29D3-604D-AF31-B1F96D3D8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24377-3649-E540-9F49-7164BB8C5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BEA4-4845-CB4E-A930-299FBC1929C9}" type="datetimeFigureOut">
              <a:rPr lang="en-US" smtClean="0"/>
              <a:t>3/8/21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218E4-E360-E14F-B505-815A3EF04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17CA42-5A01-4148-BC53-24FAFA79D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F6D9B-9865-FF4C-B657-19CB9DFFA8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4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mplnet.gsfc.nasa.gov/" TargetMode="External"/><Relationship Id="rId2" Type="http://schemas.openxmlformats.org/officeDocument/2006/relationships/hyperlink" Target="mailto:judd.welton@nas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7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s://mplnet.gsfc.nasa.gov/" TargetMode="External"/><Relationship Id="rId4" Type="http://schemas.openxmlformats.org/officeDocument/2006/relationships/hyperlink" Target="https://mplnet.gsfc.nasa.gov/product-info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mplnet.gsfc.nasa.gov/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6237F4C0-890F-B843-BE67-7D1F4B41428E}"/>
              </a:ext>
            </a:extLst>
          </p:cNvPr>
          <p:cNvSpPr>
            <a:spLocks/>
          </p:cNvSpPr>
          <p:nvPr/>
        </p:nvSpPr>
        <p:spPr bwMode="auto">
          <a:xfrm>
            <a:off x="886965" y="1945661"/>
            <a:ext cx="4321175" cy="469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8" bIns="0"/>
          <a:lstStyle/>
          <a:p>
            <a:pPr marL="382588" indent="-341313" algn="ctr"/>
            <a:r>
              <a:rPr lang="en-US" sz="1100" b="1" dirty="0">
                <a:cs typeface="Arial" charset="0"/>
              </a:rPr>
              <a:t>Network Manager &amp; Engineer: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Sebastian Stewart, SSAI GSFC Code 612</a:t>
            </a:r>
          </a:p>
          <a:p>
            <a:pPr marL="382588" indent="-341313" algn="ctr"/>
            <a:endParaRPr lang="en-US" sz="1100" dirty="0">
              <a:cs typeface="Arial" charset="0"/>
            </a:endParaRPr>
          </a:p>
          <a:p>
            <a:pPr marL="382588" indent="-341313" algn="ctr"/>
            <a:r>
              <a:rPr lang="en-US" sz="1100" b="1" dirty="0">
                <a:cs typeface="Arial" charset="0"/>
              </a:rPr>
              <a:t>Data Processing: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Larry Belcher, SSAI GSFC Code 612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Programmer/Web Support: Vacant</a:t>
            </a:r>
          </a:p>
          <a:p>
            <a:pPr marL="382588" indent="-341313" algn="ctr"/>
            <a:endParaRPr lang="en-US" sz="1100" dirty="0">
              <a:cs typeface="Arial" charset="0"/>
            </a:endParaRPr>
          </a:p>
          <a:p>
            <a:pPr marL="382588" indent="-341313" algn="ctr"/>
            <a:r>
              <a:rPr lang="en-US" sz="1100" b="1" dirty="0">
                <a:cs typeface="Arial" charset="0"/>
              </a:rPr>
              <a:t>Science Team: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James Campbell, Naval Research Lab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Jasper Lewis, UMBC GSFC Code 612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Simone Lolli, CNR, Italy</a:t>
            </a:r>
          </a:p>
          <a:p>
            <a:pPr marL="382588" indent="-341313" algn="ctr"/>
            <a:endParaRPr lang="en-US" sz="1100" dirty="0">
              <a:cs typeface="Arial" charset="0"/>
            </a:endParaRPr>
          </a:p>
          <a:p>
            <a:pPr marL="382588" indent="-341313" algn="ctr"/>
            <a:r>
              <a:rPr lang="en-US" sz="1100" b="1" dirty="0">
                <a:cs typeface="Arial" charset="0"/>
              </a:rPr>
              <a:t>Administrative Support: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Lisa </a:t>
            </a:r>
            <a:r>
              <a:rPr lang="en-US" sz="1100" dirty="0" err="1">
                <a:cs typeface="Arial" charset="0"/>
              </a:rPr>
              <a:t>Nalborczyk</a:t>
            </a:r>
            <a:r>
              <a:rPr lang="en-US" sz="1100" dirty="0">
                <a:cs typeface="Arial" charset="0"/>
              </a:rPr>
              <a:t>, SSAI GSFC Code 612</a:t>
            </a:r>
          </a:p>
          <a:p>
            <a:pPr marL="382588" indent="-341313" algn="ctr"/>
            <a:endParaRPr lang="en-US" sz="1100" dirty="0">
              <a:cs typeface="Arial" charset="0"/>
            </a:endParaRPr>
          </a:p>
          <a:p>
            <a:pPr marL="382588" indent="-341313" algn="ctr"/>
            <a:r>
              <a:rPr lang="en-US" sz="1100" b="1" dirty="0">
                <a:cs typeface="Arial" charset="0"/>
              </a:rPr>
              <a:t>AERONET &amp; Synergy Tool Partnership: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Brent </a:t>
            </a:r>
            <a:r>
              <a:rPr lang="en-US" sz="1100" dirty="0" err="1">
                <a:cs typeface="Arial" charset="0"/>
              </a:rPr>
              <a:t>Holben</a:t>
            </a:r>
            <a:r>
              <a:rPr lang="en-US" sz="1100" dirty="0">
                <a:cs typeface="Arial" charset="0"/>
              </a:rPr>
              <a:t>, NASA GSFC Code 618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Dave Giles, NASA GSFC Code 618</a:t>
            </a:r>
          </a:p>
          <a:p>
            <a:pPr marL="382588" indent="-341313" algn="ctr"/>
            <a:endParaRPr lang="en-US" sz="1100" dirty="0">
              <a:cs typeface="Arial" charset="0"/>
            </a:endParaRPr>
          </a:p>
          <a:p>
            <a:pPr marL="382588" indent="-341313" algn="ctr"/>
            <a:r>
              <a:rPr lang="en-US" sz="1100" b="1" dirty="0">
                <a:cs typeface="Arial" charset="0"/>
              </a:rPr>
              <a:t>NASA SMARTLABS Field Deployments: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Si-</a:t>
            </a:r>
            <a:r>
              <a:rPr lang="en-US" sz="1100" dirty="0" err="1">
                <a:cs typeface="Arial" charset="0"/>
              </a:rPr>
              <a:t>Chee</a:t>
            </a:r>
            <a:r>
              <a:rPr lang="en-US" sz="1100" dirty="0">
                <a:cs typeface="Arial" charset="0"/>
              </a:rPr>
              <a:t> </a:t>
            </a:r>
            <a:r>
              <a:rPr lang="en-US" sz="1100" dirty="0" err="1">
                <a:cs typeface="Arial" charset="0"/>
              </a:rPr>
              <a:t>Tsay</a:t>
            </a:r>
            <a:r>
              <a:rPr lang="en-US" sz="1100" dirty="0">
                <a:cs typeface="Arial" charset="0"/>
              </a:rPr>
              <a:t>, NASA GSFC Code 613</a:t>
            </a:r>
          </a:p>
          <a:p>
            <a:pPr marL="382588" indent="-341313" algn="ctr"/>
            <a:endParaRPr lang="en-US" sz="1100" dirty="0">
              <a:cs typeface="Arial" charset="0"/>
            </a:endParaRPr>
          </a:p>
          <a:p>
            <a:pPr marL="382588" indent="-341313" algn="ctr"/>
            <a:r>
              <a:rPr lang="en-US" sz="1100" b="1" dirty="0">
                <a:cs typeface="Arial" charset="0"/>
              </a:rPr>
              <a:t>Site Operations &amp; Science Investigations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…. many network partners around the world</a:t>
            </a:r>
          </a:p>
          <a:p>
            <a:pPr marL="382588" indent="-341313" algn="ctr"/>
            <a:endParaRPr lang="en-US" sz="1100" dirty="0">
              <a:cs typeface="Arial" charset="0"/>
            </a:endParaRPr>
          </a:p>
          <a:p>
            <a:pPr marL="382588" indent="-341313" algn="ctr"/>
            <a:r>
              <a:rPr lang="en-US" sz="1100" dirty="0">
                <a:cs typeface="Arial" charset="0"/>
              </a:rPr>
              <a:t>MPLNET is funded by the NASA Radiation Sciences</a:t>
            </a:r>
          </a:p>
          <a:p>
            <a:pPr marL="382588" indent="-341313" algn="ctr"/>
            <a:r>
              <a:rPr lang="en-US" sz="1100" dirty="0">
                <a:cs typeface="Arial" charset="0"/>
              </a:rPr>
              <a:t>Program and the Earth Observing System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B578CC-D371-AF4D-A063-4B55004072F5}"/>
              </a:ext>
            </a:extLst>
          </p:cNvPr>
          <p:cNvGrpSpPr/>
          <p:nvPr/>
        </p:nvGrpSpPr>
        <p:grpSpPr>
          <a:xfrm>
            <a:off x="6151725" y="2344083"/>
            <a:ext cx="5153310" cy="3568708"/>
            <a:chOff x="274291" y="228697"/>
            <a:chExt cx="4202240" cy="2931365"/>
          </a:xfrm>
        </p:grpSpPr>
        <p:pic>
          <p:nvPicPr>
            <p:cNvPr id="7" name="Picture 6" descr="Macintosh HD:Users:ewelton:Desktop:edit_SEB_2934.jpg">
              <a:extLst>
                <a:ext uri="{FF2B5EF4-FFF2-40B4-BE49-F238E27FC236}">
                  <a16:creationId xmlns:a16="http://schemas.microsoft.com/office/drawing/2014/main" id="{F83ED3A1-230F-084F-9B52-BDFF3FB9BD74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291" y="228697"/>
              <a:ext cx="4202240" cy="29313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BE9757-337D-644D-A58F-B2BE42930EBC}"/>
                </a:ext>
              </a:extLst>
            </p:cNvPr>
            <p:cNvSpPr txBox="1"/>
            <p:nvPr/>
          </p:nvSpPr>
          <p:spPr>
            <a:xfrm>
              <a:off x="1927004" y="2798943"/>
              <a:ext cx="2545914" cy="341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 err="1">
                  <a:solidFill>
                    <a:schemeClr val="bg1"/>
                  </a:solidFill>
                </a:rPr>
                <a:t>Windpoort</a:t>
              </a:r>
              <a:r>
                <a:rPr lang="en-US" sz="1200" dirty="0">
                  <a:solidFill>
                    <a:schemeClr val="bg1"/>
                  </a:solidFill>
                </a:rPr>
                <a:t>, Namibia (borders </a:t>
              </a:r>
              <a:r>
                <a:rPr lang="en-US" sz="1200" dirty="0" err="1">
                  <a:solidFill>
                    <a:schemeClr val="bg1"/>
                  </a:solidFill>
                </a:rPr>
                <a:t>Etosha</a:t>
              </a:r>
              <a:r>
                <a:rPr lang="en-US" sz="1200" dirty="0">
                  <a:solidFill>
                    <a:schemeClr val="bg1"/>
                  </a:solidFill>
                </a:rPr>
                <a:t> Nat Park)</a:t>
              </a:r>
            </a:p>
            <a:p>
              <a:pPr algn="r"/>
              <a:r>
                <a:rPr lang="en-US" sz="900" dirty="0">
                  <a:solidFill>
                    <a:schemeClr val="bg1"/>
                  </a:solidFill>
                </a:rPr>
                <a:t>Photo: </a:t>
              </a:r>
              <a:r>
                <a:rPr lang="en-US" sz="900" dirty="0" err="1">
                  <a:solidFill>
                    <a:schemeClr val="bg1"/>
                  </a:solidFill>
                </a:rPr>
                <a:t>Seb</a:t>
              </a:r>
              <a:r>
                <a:rPr lang="en-US" sz="900" dirty="0">
                  <a:solidFill>
                    <a:schemeClr val="bg1"/>
                  </a:solidFill>
                </a:rPr>
                <a:t> Stewart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2F01EBF-4FE2-6D4A-9F30-37C28CCFEBFD}"/>
              </a:ext>
            </a:extLst>
          </p:cNvPr>
          <p:cNvSpPr/>
          <p:nvPr/>
        </p:nvSpPr>
        <p:spPr>
          <a:xfrm>
            <a:off x="603849" y="500332"/>
            <a:ext cx="10619117" cy="117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D6415B9-1BDE-6C48-9B2E-F30843461812}"/>
              </a:ext>
            </a:extLst>
          </p:cNvPr>
          <p:cNvSpPr/>
          <p:nvPr/>
        </p:nvSpPr>
        <p:spPr>
          <a:xfrm>
            <a:off x="682923" y="57736"/>
            <a:ext cx="10460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MPLNET Aerosol Lidar Ratios:</a:t>
            </a:r>
          </a:p>
          <a:p>
            <a:pPr algn="ctr"/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background, studies, and new diurnal </a:t>
            </a:r>
            <a:r>
              <a:rPr lang="en-US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climatologies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Ellsworth J. Welton, NASA GSFC</a:t>
            </a:r>
          </a:p>
        </p:txBody>
      </p:sp>
    </p:spTree>
    <p:extLst>
      <p:ext uri="{BB962C8B-B14F-4D97-AF65-F5344CB8AC3E}">
        <p14:creationId xmlns:p14="http://schemas.microsoft.com/office/powerpoint/2010/main" val="3635381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29E910-1935-534A-A48D-C0D9DD41C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69" y="2279066"/>
            <a:ext cx="5848446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5BEA8-639D-2D4B-9BB9-53532C6DD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5000" y="2279066"/>
            <a:ext cx="5908431" cy="36576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18720D5-33EB-F842-BF18-2EF5DC668DA9}"/>
              </a:ext>
            </a:extLst>
          </p:cNvPr>
          <p:cNvGrpSpPr/>
          <p:nvPr/>
        </p:nvGrpSpPr>
        <p:grpSpPr>
          <a:xfrm>
            <a:off x="5386364" y="3055724"/>
            <a:ext cx="5135023" cy="1477328"/>
            <a:chOff x="6092420" y="4259480"/>
            <a:chExt cx="5135023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3326DC-EC46-BF4E-87BD-1A7EB7032EB1}"/>
                </a:ext>
              </a:extLst>
            </p:cNvPr>
            <p:cNvSpPr txBox="1"/>
            <p:nvPr/>
          </p:nvSpPr>
          <p:spPr>
            <a:xfrm>
              <a:off x="9772291" y="4259480"/>
              <a:ext cx="118603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Lidar Ratio</a:t>
              </a:r>
            </a:p>
            <a:p>
              <a:endParaRPr lang="en-US" dirty="0"/>
            </a:p>
            <a:p>
              <a:r>
                <a:rPr lang="en-US" dirty="0"/>
                <a:t>55 </a:t>
              </a:r>
              <a:r>
                <a:rPr lang="en-US" u="sng" dirty="0"/>
                <a:t>+</a:t>
              </a:r>
              <a:r>
                <a:rPr lang="en-US" dirty="0"/>
                <a:t> 14 </a:t>
              </a:r>
              <a:r>
                <a:rPr lang="en-US" dirty="0" err="1"/>
                <a:t>sr</a:t>
              </a:r>
              <a:r>
                <a:rPr lang="en-US" dirty="0"/>
                <a:t> </a:t>
              </a:r>
            </a:p>
            <a:p>
              <a:endParaRPr lang="en-US" dirty="0"/>
            </a:p>
            <a:p>
              <a:r>
                <a:rPr lang="en-US" dirty="0"/>
                <a:t>39 </a:t>
              </a:r>
              <a:r>
                <a:rPr lang="en-US" u="sng" dirty="0"/>
                <a:t>+</a:t>
              </a:r>
              <a:r>
                <a:rPr lang="en-US" dirty="0"/>
                <a:t> 10 </a:t>
              </a:r>
              <a:r>
                <a:rPr lang="en-US" dirty="0" err="1"/>
                <a:t>sr</a:t>
              </a:r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B79DA6B-11C1-6244-B2C1-BEF4070879DB}"/>
                </a:ext>
              </a:extLst>
            </p:cNvPr>
            <p:cNvCxnSpPr>
              <a:cxnSpLocks/>
            </p:cNvCxnSpPr>
            <p:nvPr/>
          </p:nvCxnSpPr>
          <p:spPr>
            <a:xfrm>
              <a:off x="7488407" y="5266475"/>
              <a:ext cx="373903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144E6F-D3BD-0645-A29D-DD6BAFC4D3B8}"/>
                </a:ext>
              </a:extLst>
            </p:cNvPr>
            <p:cNvSpPr txBox="1"/>
            <p:nvPr/>
          </p:nvSpPr>
          <p:spPr>
            <a:xfrm>
              <a:off x="6092420" y="5081809"/>
              <a:ext cx="13420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Ang Exp: 1.0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E9C6CB5-8A4D-4542-BCD7-3F0C1813727B}"/>
              </a:ext>
            </a:extLst>
          </p:cNvPr>
          <p:cNvSpPr txBox="1"/>
          <p:nvPr/>
        </p:nvSpPr>
        <p:spPr>
          <a:xfrm>
            <a:off x="2596799" y="38815"/>
            <a:ext cx="660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Kanpur, India Study 2009-2010:  CALIPSO Validation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2EADA6-CEBC-AD44-A5E3-20D4C5B1DAEF}"/>
              </a:ext>
            </a:extLst>
          </p:cNvPr>
          <p:cNvSpPr txBox="1"/>
          <p:nvPr/>
        </p:nvSpPr>
        <p:spPr>
          <a:xfrm>
            <a:off x="1171267" y="875452"/>
            <a:ext cx="10150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Misra</a:t>
            </a:r>
            <a:r>
              <a:rPr lang="en-US" dirty="0"/>
              <a:t> et al did not table or categorize the lidar ratio values, they are just in the text.</a:t>
            </a:r>
          </a:p>
          <a:p>
            <a:r>
              <a:rPr lang="en-US" dirty="0"/>
              <a:t>Here I’ve plotted the MPLNET V2, L2 Lidar Ratios vs AERONET AOD and Angstrom Exponent for this period.</a:t>
            </a:r>
          </a:p>
        </p:txBody>
      </p:sp>
    </p:spTree>
    <p:extLst>
      <p:ext uri="{BB962C8B-B14F-4D97-AF65-F5344CB8AC3E}">
        <p14:creationId xmlns:p14="http://schemas.microsoft.com/office/powerpoint/2010/main" val="412916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BB0AA5-F1C0-8F47-91A7-177C950AC197}"/>
              </a:ext>
            </a:extLst>
          </p:cNvPr>
          <p:cNvSpPr/>
          <p:nvPr/>
        </p:nvSpPr>
        <p:spPr>
          <a:xfrm>
            <a:off x="170576" y="684891"/>
            <a:ext cx="6096000" cy="26314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Quinn, et al, 2004</a:t>
            </a:r>
            <a:r>
              <a:rPr lang="en-US" sz="1100" dirty="0"/>
              <a:t>: Aerosol Optical Properties Measured Onboard the Ronald H. Brown During ACE Asia as a Function of Aerosol Chemical Composition and Source Region, J. </a:t>
            </a:r>
            <a:r>
              <a:rPr lang="en-US" sz="1100" dirty="0" err="1"/>
              <a:t>Geophys</a:t>
            </a:r>
            <a:r>
              <a:rPr lang="en-US" sz="1100" dirty="0"/>
              <a:t>. Res., 109, D19S01, doi:10.1029/2003JD004010.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Cruise air mass categorization and shipboard in-situ data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4B1C37-0D6F-4D46-AE5E-9EF5BA2CC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062" y="1174459"/>
            <a:ext cx="5836364" cy="513287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D15F66-9C3B-A54D-B85D-AB34C560A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75" y="1438442"/>
            <a:ext cx="3298784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8C368EF-2729-0B40-AAB0-3A9963AA63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242" y="1438442"/>
            <a:ext cx="3298785" cy="18288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1CA836-8E60-BB4B-8D32-A23B06E189A6}"/>
              </a:ext>
            </a:extLst>
          </p:cNvPr>
          <p:cNvSpPr/>
          <p:nvPr/>
        </p:nvSpPr>
        <p:spPr>
          <a:xfrm>
            <a:off x="170576" y="3501144"/>
            <a:ext cx="6096000" cy="33085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/>
              <a:t>Schmid, et al, 2003</a:t>
            </a:r>
            <a:r>
              <a:rPr lang="en-US" sz="1100" dirty="0"/>
              <a:t>: Column closure studies of lower tropospheric aerosol and water vapor during ACE-Asia using airborne </a:t>
            </a:r>
            <a:r>
              <a:rPr lang="en-US" sz="1100" dirty="0" err="1"/>
              <a:t>sunphotometer</a:t>
            </a:r>
            <a:r>
              <a:rPr lang="en-US" sz="1100" dirty="0"/>
              <a:t>, airborne in-situ and ship-based lidar measurements, J. </a:t>
            </a:r>
            <a:r>
              <a:rPr lang="en-US" sz="1100" dirty="0" err="1"/>
              <a:t>Geophys</a:t>
            </a:r>
            <a:r>
              <a:rPr lang="en-US" sz="1100" dirty="0"/>
              <a:t>. Res., 108, 8656, doi:10.1029/2002JD003361.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Case study of aerosol closure, including lidar ratio (and implied lidar ratio MPLNET+AATS)</a:t>
            </a:r>
          </a:p>
          <a:p>
            <a:endParaRPr lang="en-US" sz="1100" dirty="0"/>
          </a:p>
          <a:p>
            <a:r>
              <a:rPr lang="en-US" sz="1100" dirty="0"/>
              <a:t>The MPLNET data were analyzed using a modified retrieval process (not standard MPLNET). Here AATS AOD data were used to provide a two-layer constraint to solve for extinction and lidar ratio in each layer separately (2-lidar-ratio on plot to right). In addition, an implied lidar ratio was calculated using the AATS AOD profile and the MPL attenuated backscatter signal.</a:t>
            </a:r>
          </a:p>
          <a:p>
            <a:endParaRPr lang="en-US" sz="1100" dirty="0"/>
          </a:p>
          <a:p>
            <a:r>
              <a:rPr lang="en-US" sz="1100" dirty="0"/>
              <a:t>April 6 case to right: three distinct layers</a:t>
            </a:r>
          </a:p>
          <a:p>
            <a:r>
              <a:rPr lang="en-US" sz="1100" dirty="0"/>
              <a:t>MBL to 500 m:   25 </a:t>
            </a:r>
            <a:r>
              <a:rPr lang="en-US" sz="1100" dirty="0" err="1"/>
              <a:t>sr</a:t>
            </a:r>
            <a:endParaRPr lang="en-US" sz="1100" dirty="0"/>
          </a:p>
          <a:p>
            <a:r>
              <a:rPr lang="en-US" sz="1100" dirty="0"/>
              <a:t>Mid layer 500 – 2000 m:  45 </a:t>
            </a:r>
            <a:r>
              <a:rPr lang="en-US" sz="1100" dirty="0" err="1"/>
              <a:t>sr</a:t>
            </a:r>
            <a:endParaRPr lang="en-US" sz="1100" dirty="0"/>
          </a:p>
          <a:p>
            <a:r>
              <a:rPr lang="en-US" sz="1100" dirty="0"/>
              <a:t>High layer &gt; 2000 m:  70 </a:t>
            </a:r>
            <a:r>
              <a:rPr lang="en-US" sz="1100" dirty="0" err="1"/>
              <a:t>sr</a:t>
            </a:r>
            <a:endParaRPr lang="en-US" sz="1100" dirty="0"/>
          </a:p>
          <a:p>
            <a:endParaRPr lang="en-US" sz="1100" dirty="0"/>
          </a:p>
          <a:p>
            <a:endParaRPr lang="en-US" sz="1100" dirty="0"/>
          </a:p>
          <a:p>
            <a:r>
              <a:rPr lang="en-US" sz="1100" b="1" dirty="0" err="1"/>
              <a:t>Kuzmanoski</a:t>
            </a:r>
            <a:r>
              <a:rPr lang="en-US" sz="1100" b="1" dirty="0"/>
              <a:t>, et al</a:t>
            </a:r>
            <a:r>
              <a:rPr lang="en-US" sz="1100" dirty="0"/>
              <a:t>,  2007: Aerosol properties computed from aircraft-based observations during the ACE-Asia campaign: 2. A case study of lidar ratio closure, Aerosol Sci. Tech., 41, 231-243.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Case study of lidar ratio closure between multiple observation methods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3A510C-24F9-F642-9C27-912D5ECB383A}"/>
              </a:ext>
            </a:extLst>
          </p:cNvPr>
          <p:cNvSpPr txBox="1"/>
          <p:nvPr/>
        </p:nvSpPr>
        <p:spPr>
          <a:xfrm>
            <a:off x="2632292" y="46191"/>
            <a:ext cx="638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results from the ACE Asia Research Cruise in 2001</a:t>
            </a:r>
          </a:p>
        </p:txBody>
      </p:sp>
    </p:spTree>
    <p:extLst>
      <p:ext uri="{BB962C8B-B14F-4D97-AF65-F5344CB8AC3E}">
        <p14:creationId xmlns:p14="http://schemas.microsoft.com/office/powerpoint/2010/main" val="1207523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E66168-AEA5-8143-8E73-F94F917FCB65}"/>
              </a:ext>
            </a:extLst>
          </p:cNvPr>
          <p:cNvSpPr txBox="1"/>
          <p:nvPr/>
        </p:nvSpPr>
        <p:spPr>
          <a:xfrm>
            <a:off x="2632292" y="46191"/>
            <a:ext cx="638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results from the ACE Asia Research Cruise in 2001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90AAB1-D5C0-8544-84CD-D3890A877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5699" y="3668499"/>
            <a:ext cx="4431323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FBF16C-885A-FC4B-94C1-1B5767610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699" y="793224"/>
            <a:ext cx="4386335" cy="2743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1F16932-FD04-0B42-AA39-DC8F209E22DF}"/>
              </a:ext>
            </a:extLst>
          </p:cNvPr>
          <p:cNvGrpSpPr/>
          <p:nvPr/>
        </p:nvGrpSpPr>
        <p:grpSpPr>
          <a:xfrm>
            <a:off x="6677841" y="4091710"/>
            <a:ext cx="4270710" cy="1754326"/>
            <a:chOff x="7056726" y="4007810"/>
            <a:chExt cx="4270710" cy="175432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D1D214E-5B37-0243-A24F-5AD7B28A2AFA}"/>
                </a:ext>
              </a:extLst>
            </p:cNvPr>
            <p:cNvSpPr txBox="1"/>
            <p:nvPr/>
          </p:nvSpPr>
          <p:spPr>
            <a:xfrm>
              <a:off x="10141406" y="4007810"/>
              <a:ext cx="1186030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Lidar Ratio</a:t>
              </a:r>
            </a:p>
            <a:p>
              <a:r>
                <a:rPr lang="en-US" dirty="0"/>
                <a:t>59 </a:t>
              </a:r>
              <a:r>
                <a:rPr lang="en-US" u="sng" dirty="0"/>
                <a:t>+</a:t>
              </a:r>
              <a:r>
                <a:rPr lang="en-US" dirty="0"/>
                <a:t> 11 </a:t>
              </a:r>
              <a:r>
                <a:rPr lang="en-US" dirty="0" err="1"/>
                <a:t>sr</a:t>
              </a:r>
              <a:endParaRPr lang="en-US" dirty="0"/>
            </a:p>
            <a:p>
              <a:endParaRPr lang="en-US" dirty="0"/>
            </a:p>
            <a:p>
              <a:r>
                <a:rPr lang="en-US" dirty="0"/>
                <a:t>64 </a:t>
              </a:r>
              <a:r>
                <a:rPr lang="en-US" u="sng" dirty="0"/>
                <a:t>+</a:t>
              </a:r>
              <a:r>
                <a:rPr lang="en-US" dirty="0"/>
                <a:t> 9 </a:t>
              </a:r>
              <a:r>
                <a:rPr lang="en-US" dirty="0" err="1"/>
                <a:t>sr</a:t>
              </a:r>
              <a:r>
                <a:rPr lang="en-US" dirty="0"/>
                <a:t> </a:t>
              </a:r>
            </a:p>
            <a:p>
              <a:endParaRPr lang="en-US" dirty="0"/>
            </a:p>
            <a:p>
              <a:r>
                <a:rPr lang="en-US" dirty="0"/>
                <a:t>55 </a:t>
              </a:r>
              <a:r>
                <a:rPr lang="en-US" u="sng" dirty="0"/>
                <a:t>+</a:t>
              </a:r>
              <a:r>
                <a:rPr lang="en-US" dirty="0"/>
                <a:t> 11 </a:t>
              </a:r>
              <a:r>
                <a:rPr lang="en-US" dirty="0" err="1"/>
                <a:t>sr</a:t>
              </a:r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82E3AD7-4AB3-E74A-B486-C97123C97B1E}"/>
                </a:ext>
              </a:extLst>
            </p:cNvPr>
            <p:cNvCxnSpPr>
              <a:cxnSpLocks/>
            </p:cNvCxnSpPr>
            <p:nvPr/>
          </p:nvCxnSpPr>
          <p:spPr>
            <a:xfrm>
              <a:off x="8423927" y="5266475"/>
              <a:ext cx="2803516" cy="0"/>
            </a:xfrm>
            <a:prstGeom prst="line">
              <a:avLst/>
            </a:prstGeom>
            <a:ln w="254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4B127B-9E5F-E443-B9BA-F8F54890C385}"/>
                </a:ext>
              </a:extLst>
            </p:cNvPr>
            <p:cNvSpPr txBox="1"/>
            <p:nvPr/>
          </p:nvSpPr>
          <p:spPr>
            <a:xfrm>
              <a:off x="7056726" y="5081809"/>
              <a:ext cx="134203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Ang Exp: 1.0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DBB0AA5-F1C0-8F47-91A7-177C950AC197}"/>
              </a:ext>
            </a:extLst>
          </p:cNvPr>
          <p:cNvSpPr/>
          <p:nvPr/>
        </p:nvSpPr>
        <p:spPr>
          <a:xfrm>
            <a:off x="170576" y="793224"/>
            <a:ext cx="6096000" cy="433965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Schmid, et al, 2003</a:t>
            </a:r>
            <a:r>
              <a:rPr lang="en-US" sz="1200" dirty="0"/>
              <a:t>: Column closure studies of lower tropospheric aerosol and water vapor during ACE-Asia using airborne </a:t>
            </a:r>
            <a:r>
              <a:rPr lang="en-US" sz="1200" dirty="0" err="1"/>
              <a:t>sunphotometer</a:t>
            </a:r>
            <a:r>
              <a:rPr lang="en-US" sz="1200" dirty="0"/>
              <a:t>, airborne in-situ and ship-based lidar measurements, J. </a:t>
            </a:r>
            <a:r>
              <a:rPr lang="en-US" sz="1200" dirty="0" err="1"/>
              <a:t>Geophys</a:t>
            </a:r>
            <a:r>
              <a:rPr lang="en-US" sz="1200" dirty="0"/>
              <a:t>. Res., 108, 8656, doi:10.1029/2002JD003361.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Case study of aerosol closure, including lidar ratio (and implied lidar ratio MPLNET+AATS)</a:t>
            </a:r>
          </a:p>
          <a:p>
            <a:endParaRPr lang="en-US" sz="1200" dirty="0"/>
          </a:p>
          <a:p>
            <a:r>
              <a:rPr lang="en-US" sz="1200" b="1" dirty="0"/>
              <a:t>Quinn, et al, 2004</a:t>
            </a:r>
            <a:r>
              <a:rPr lang="en-US" sz="1200" dirty="0"/>
              <a:t>: Aerosol Optical Properties Measured Onboard the Ronald H. Brown During ACE Asia as a Function of Aerosol Chemical Composition and Source Region, J. </a:t>
            </a:r>
            <a:r>
              <a:rPr lang="en-US" sz="1200" dirty="0" err="1"/>
              <a:t>Geophys</a:t>
            </a:r>
            <a:r>
              <a:rPr lang="en-US" sz="1200" dirty="0"/>
              <a:t>. Res., 109, D19S01, doi:10.1029/2003JD004010.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Cruise air mass categorization and shipboard in-situ data</a:t>
            </a:r>
          </a:p>
          <a:p>
            <a:endParaRPr lang="en-US" sz="1200" dirty="0"/>
          </a:p>
          <a:p>
            <a:r>
              <a:rPr lang="en-US" sz="1200" b="1" dirty="0" err="1"/>
              <a:t>Kuzmanoski</a:t>
            </a:r>
            <a:r>
              <a:rPr lang="en-US" sz="1200" b="1" dirty="0"/>
              <a:t>, et al,  2007</a:t>
            </a:r>
            <a:r>
              <a:rPr lang="en-US" sz="1200" dirty="0"/>
              <a:t>: Aerosol properties computed from aircraft-based observations during the ACE-Asia campaign: 2. A case study of lidar ratio closure, Aerosol Sci. Tech., 41, 231-243.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Case study of lidar ratio closure between multiple observation 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These papers were case studies, and did not provide a comprehensive overview of the MPLNET measurements during the cruise. A graduate student was going to write a paper on the data but was not finished.</a:t>
            </a:r>
          </a:p>
          <a:p>
            <a:endParaRPr lang="en-US" sz="1200" dirty="0"/>
          </a:p>
          <a:p>
            <a:r>
              <a:rPr lang="en-US" sz="1200" dirty="0"/>
              <a:t>Here I’ve reprocessed the older MPLNET Version 2 data in our new Version 3 system. The AOD constraints are from </a:t>
            </a:r>
            <a:r>
              <a:rPr lang="en-US" sz="1200" dirty="0" err="1"/>
              <a:t>microtops</a:t>
            </a:r>
            <a:r>
              <a:rPr lang="en-US" sz="1200" dirty="0"/>
              <a:t>, not AERONET (also pre-dates MAN). Some potential for thin cirrus contamination.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360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7E66168-AEA5-8143-8E73-F94F917FCB65}"/>
              </a:ext>
            </a:extLst>
          </p:cNvPr>
          <p:cNvSpPr txBox="1"/>
          <p:nvPr/>
        </p:nvSpPr>
        <p:spPr>
          <a:xfrm>
            <a:off x="1744383" y="26513"/>
            <a:ext cx="8443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Singapore Aerosol Characterization Study:  2009-09-24 to 2011-03-25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92548B-7154-224D-9A07-E334B57B0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022" y="629579"/>
            <a:ext cx="4416948" cy="20909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D9CE61-4113-A646-B798-AF0FDF25A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65" y="3058671"/>
            <a:ext cx="4518561" cy="37247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E9342C-D175-B74F-9D5B-9D21223CF31D}"/>
              </a:ext>
            </a:extLst>
          </p:cNvPr>
          <p:cNvSpPr txBox="1"/>
          <p:nvPr/>
        </p:nvSpPr>
        <p:spPr>
          <a:xfrm>
            <a:off x="314022" y="2732408"/>
            <a:ext cx="4058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Principal Component Analysis: 5 aerosol profile types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72EC3E-2D3B-8440-AC7F-34CC9858114B}"/>
              </a:ext>
            </a:extLst>
          </p:cNvPr>
          <p:cNvSpPr/>
          <p:nvPr/>
        </p:nvSpPr>
        <p:spPr>
          <a:xfrm>
            <a:off x="1794290" y="3159852"/>
            <a:ext cx="141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strongly-capped/</a:t>
            </a:r>
          </a:p>
          <a:p>
            <a:r>
              <a:rPr lang="en-US" sz="900" dirty="0"/>
              <a:t>deep near-surface layer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C8E7AC-5EB3-7F45-90B6-B1EDC290A949}"/>
              </a:ext>
            </a:extLst>
          </p:cNvPr>
          <p:cNvSpPr/>
          <p:nvPr/>
        </p:nvSpPr>
        <p:spPr>
          <a:xfrm>
            <a:off x="3127132" y="3189920"/>
            <a:ext cx="13692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enhanced mid-level layer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A45DB11-48CE-4148-8D4F-CFD6FE98C2B9}"/>
              </a:ext>
            </a:extLst>
          </p:cNvPr>
          <p:cNvSpPr/>
          <p:nvPr/>
        </p:nvSpPr>
        <p:spPr>
          <a:xfrm>
            <a:off x="322838" y="4831397"/>
            <a:ext cx="146867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enhanced upper-level layer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5CD86A-D7D5-9C46-8666-3A1592C1E56D}"/>
              </a:ext>
            </a:extLst>
          </p:cNvPr>
          <p:cNvSpPr/>
          <p:nvPr/>
        </p:nvSpPr>
        <p:spPr>
          <a:xfrm>
            <a:off x="1811823" y="4812568"/>
            <a:ext cx="122341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deep contiguous layer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6EEB90-31EB-C241-8EA4-BA4D8F6D3664}"/>
              </a:ext>
            </a:extLst>
          </p:cNvPr>
          <p:cNvSpPr/>
          <p:nvPr/>
        </p:nvSpPr>
        <p:spPr>
          <a:xfrm>
            <a:off x="3313254" y="4824625"/>
            <a:ext cx="96212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deep multi-layer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67D9C39-3C67-084A-8C93-95C353B550AE}"/>
              </a:ext>
            </a:extLst>
          </p:cNvPr>
          <p:cNvSpPr/>
          <p:nvPr/>
        </p:nvSpPr>
        <p:spPr>
          <a:xfrm>
            <a:off x="423123" y="3187823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/>
              <a:t>Typical boundary layer</a:t>
            </a:r>
          </a:p>
          <a:p>
            <a:r>
              <a:rPr lang="en-US" sz="900" dirty="0"/>
              <a:t>(for comparison)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50F79F-5117-DA47-9BB0-DDF0C11F21CA}"/>
              </a:ext>
            </a:extLst>
          </p:cNvPr>
          <p:cNvSpPr txBox="1"/>
          <p:nvPr/>
        </p:nvSpPr>
        <p:spPr>
          <a:xfrm>
            <a:off x="4818324" y="3159852"/>
            <a:ext cx="2295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Unfortunately, other aerosol parameters were not listed by PCA type (including lidar ratio). I will have to contact lead author.</a:t>
            </a:r>
          </a:p>
          <a:p>
            <a:endParaRPr lang="en-US" sz="1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052AC7-647B-6049-B49B-6045A57AA7AF}"/>
              </a:ext>
            </a:extLst>
          </p:cNvPr>
          <p:cNvGrpSpPr/>
          <p:nvPr/>
        </p:nvGrpSpPr>
        <p:grpSpPr>
          <a:xfrm>
            <a:off x="4841400" y="889117"/>
            <a:ext cx="7076288" cy="5561901"/>
            <a:chOff x="4841400" y="889117"/>
            <a:chExt cx="7076288" cy="556190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484B928-9779-3C40-9850-709F2E81D55A}"/>
                </a:ext>
              </a:extLst>
            </p:cNvPr>
            <p:cNvGrpSpPr/>
            <p:nvPr/>
          </p:nvGrpSpPr>
          <p:grpSpPr>
            <a:xfrm>
              <a:off x="7486365" y="889117"/>
              <a:ext cx="4431323" cy="5561901"/>
              <a:chOff x="7486365" y="889117"/>
              <a:chExt cx="4431323" cy="556190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52374F8-0833-DD45-9C13-BA05037F8B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86365" y="3707818"/>
                <a:ext cx="4431323" cy="274320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3B53CC2-9C50-7C40-8F26-CB1DD8E63F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86365" y="889117"/>
                <a:ext cx="4386335" cy="274320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E46469E-D319-DF46-88CC-B0604A157D55}"/>
                  </a:ext>
                </a:extLst>
              </p:cNvPr>
              <p:cNvSpPr txBox="1"/>
              <p:nvPr/>
            </p:nvSpPr>
            <p:spPr>
              <a:xfrm>
                <a:off x="9519241" y="4062119"/>
                <a:ext cx="118603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Lidar Ratio</a:t>
                </a:r>
              </a:p>
              <a:p>
                <a:r>
                  <a:rPr lang="en-US" dirty="0"/>
                  <a:t>52 </a:t>
                </a:r>
                <a:r>
                  <a:rPr lang="en-US" u="sng" dirty="0"/>
                  <a:t>+</a:t>
                </a:r>
                <a:r>
                  <a:rPr lang="en-US" dirty="0"/>
                  <a:t> 12 </a:t>
                </a:r>
                <a:r>
                  <a:rPr lang="en-US" dirty="0" err="1"/>
                  <a:t>sr</a:t>
                </a:r>
                <a:r>
                  <a:rPr lang="en-US" dirty="0"/>
                  <a:t> 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CAE1AE-F986-AA44-8C91-AC3DF4B6A401}"/>
                </a:ext>
              </a:extLst>
            </p:cNvPr>
            <p:cNvSpPr/>
            <p:nvPr/>
          </p:nvSpPr>
          <p:spPr>
            <a:xfrm>
              <a:off x="4841400" y="4544846"/>
              <a:ext cx="21718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/>
                <a:t>Meantime, I’ve provided plots of the MPLNET V2 lidar ratio data for this time period.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671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5CA5D1-F887-2944-B92F-E60E485F5442}"/>
              </a:ext>
            </a:extLst>
          </p:cNvPr>
          <p:cNvSpPr txBox="1"/>
          <p:nvPr/>
        </p:nvSpPr>
        <p:spPr>
          <a:xfrm>
            <a:off x="2449059" y="60068"/>
            <a:ext cx="6322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Long-term Taiwan Lidar Ratio Study:  2005 - 2012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C4E2F9-DB78-DA41-871D-B053A2B0D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886" y="615361"/>
            <a:ext cx="3720576" cy="30488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872FBD-B9A5-9745-BB6F-82611B61F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887" y="3737135"/>
            <a:ext cx="4089691" cy="30607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591006-E742-3D48-B7D9-8E6D47881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7" y="774751"/>
            <a:ext cx="4142625" cy="27402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371FD1-E862-4348-907D-8A77A1F68BE1}"/>
              </a:ext>
            </a:extLst>
          </p:cNvPr>
          <p:cNvSpPr txBox="1"/>
          <p:nvPr/>
        </p:nvSpPr>
        <p:spPr>
          <a:xfrm>
            <a:off x="402672" y="3868015"/>
            <a:ext cx="50669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Following on several SE Asian field experiment papers and case studies, the lead authors analyzed 7 years of MPLNET data from the EPA-NCU site in Northern Taiwan.</a:t>
            </a:r>
          </a:p>
          <a:p>
            <a:endParaRPr lang="en-US" sz="1400" dirty="0"/>
          </a:p>
          <a:p>
            <a:r>
              <a:rPr lang="en-US" sz="1400" dirty="0"/>
              <a:t>Monthly averages of AOD, Angstrom Exponent, and Lidar Ratio</a:t>
            </a:r>
          </a:p>
          <a:p>
            <a:endParaRPr lang="en-US" sz="1400" dirty="0"/>
          </a:p>
          <a:p>
            <a:r>
              <a:rPr lang="en-US" sz="1400" dirty="0"/>
              <a:t>Analysis was broken into studies of single and double layer aerosol events (Type 1 and 2).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F18CFC-04BF-EA46-B8D2-C433A709F4E5}"/>
              </a:ext>
            </a:extLst>
          </p:cNvPr>
          <p:cNvGrpSpPr/>
          <p:nvPr/>
        </p:nvGrpSpPr>
        <p:grpSpPr>
          <a:xfrm>
            <a:off x="9185945" y="5023289"/>
            <a:ext cx="2743201" cy="1218120"/>
            <a:chOff x="9185945" y="5023289"/>
            <a:chExt cx="2743201" cy="121812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744505B-DB8F-C843-8A62-249A698C8CE8}"/>
                </a:ext>
              </a:extLst>
            </p:cNvPr>
            <p:cNvSpPr/>
            <p:nvPr/>
          </p:nvSpPr>
          <p:spPr>
            <a:xfrm>
              <a:off x="9185945" y="5780015"/>
              <a:ext cx="251670" cy="46139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7D316B7-217F-A04C-B904-909E6B1AAD0E}"/>
                </a:ext>
              </a:extLst>
            </p:cNvPr>
            <p:cNvCxnSpPr>
              <a:stCxn id="12" idx="6"/>
            </p:cNvCxnSpPr>
            <p:nvPr/>
          </p:nvCxnSpPr>
          <p:spPr>
            <a:xfrm flipV="1">
              <a:off x="9437615" y="5327009"/>
              <a:ext cx="1031846" cy="68370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A1A9DA3-B76E-CE49-941E-8D4019CBCAF0}"/>
                </a:ext>
              </a:extLst>
            </p:cNvPr>
            <p:cNvSpPr txBox="1"/>
            <p:nvPr/>
          </p:nvSpPr>
          <p:spPr>
            <a:xfrm>
              <a:off x="10435906" y="5023289"/>
              <a:ext cx="14932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FF0000"/>
                  </a:solidFill>
                </a:rPr>
                <a:t>Biomass Burning Transport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0155C31-696C-0949-8A15-BC3901E8496E}"/>
              </a:ext>
            </a:extLst>
          </p:cNvPr>
          <p:cNvSpPr txBox="1"/>
          <p:nvPr/>
        </p:nvSpPr>
        <p:spPr>
          <a:xfrm>
            <a:off x="10469461" y="845389"/>
            <a:ext cx="162884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AOD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Angstrom Exponent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Lidar Ratio</a:t>
            </a:r>
          </a:p>
        </p:txBody>
      </p:sp>
    </p:spTree>
    <p:extLst>
      <p:ext uri="{BB962C8B-B14F-4D97-AF65-F5344CB8AC3E}">
        <p14:creationId xmlns:p14="http://schemas.microsoft.com/office/powerpoint/2010/main" val="91243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5CA5D1-F887-2944-B92F-E60E485F5442}"/>
              </a:ext>
            </a:extLst>
          </p:cNvPr>
          <p:cNvSpPr txBox="1"/>
          <p:nvPr/>
        </p:nvSpPr>
        <p:spPr>
          <a:xfrm>
            <a:off x="2449059" y="60068"/>
            <a:ext cx="63221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Long-term Taiwan Lidar Ratio Study:  2005 - 2012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44384-16B7-5B41-BB2B-B3CB6E02D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24" y="919137"/>
            <a:ext cx="4895630" cy="3300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51B748-1BCF-8747-8E8D-66483545C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24" y="4425998"/>
            <a:ext cx="5180085" cy="24044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D54801-C3E7-604B-863D-F5436C881C9D}"/>
              </a:ext>
            </a:extLst>
          </p:cNvPr>
          <p:cNvSpPr/>
          <p:nvPr/>
        </p:nvSpPr>
        <p:spPr>
          <a:xfrm>
            <a:off x="578840" y="5956183"/>
            <a:ext cx="4933439" cy="119369"/>
          </a:xfrm>
          <a:prstGeom prst="rect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84CD8A-5944-2D4F-B56E-0863D0FB726F}"/>
              </a:ext>
            </a:extLst>
          </p:cNvPr>
          <p:cNvSpPr txBox="1"/>
          <p:nvPr/>
        </p:nvSpPr>
        <p:spPr>
          <a:xfrm>
            <a:off x="1728132" y="566138"/>
            <a:ext cx="8594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Type 1:  Single Layer Results				              Type 2:  Two Layer Results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7DE06A2-5CAF-CC41-982C-9D43A6A07706}"/>
              </a:ext>
            </a:extLst>
          </p:cNvPr>
          <p:cNvGrpSpPr/>
          <p:nvPr/>
        </p:nvGrpSpPr>
        <p:grpSpPr>
          <a:xfrm>
            <a:off x="6586353" y="984974"/>
            <a:ext cx="5262346" cy="5779402"/>
            <a:chOff x="6586353" y="984974"/>
            <a:chExt cx="5262346" cy="5779402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ECFB38F-06A8-B446-A493-DE13131B6FED}"/>
                </a:ext>
              </a:extLst>
            </p:cNvPr>
            <p:cNvGrpSpPr/>
            <p:nvPr/>
          </p:nvGrpSpPr>
          <p:grpSpPr>
            <a:xfrm>
              <a:off x="6586353" y="984974"/>
              <a:ext cx="5262346" cy="5779402"/>
              <a:chOff x="6586353" y="984974"/>
              <a:chExt cx="5262346" cy="577940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CA3428A-6164-1E48-A2A2-DAF6755AB9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6353" y="984974"/>
                <a:ext cx="4895629" cy="3168667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E3E68544-C59C-4F4D-B587-AE0B46CF83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86353" y="4518061"/>
                <a:ext cx="5262346" cy="2246315"/>
              </a:xfrm>
              <a:prstGeom prst="rect">
                <a:avLst/>
              </a:prstGeom>
            </p:spPr>
          </p:pic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558DC3A-CDA3-4040-8A31-57B6D31283ED}"/>
                </a:ext>
              </a:extLst>
            </p:cNvPr>
            <p:cNvSpPr/>
            <p:nvPr/>
          </p:nvSpPr>
          <p:spPr>
            <a:xfrm>
              <a:off x="6679721" y="5956183"/>
              <a:ext cx="5095336" cy="119369"/>
            </a:xfrm>
            <a:prstGeom prst="rect">
              <a:avLst/>
            </a:prstGeom>
            <a:solidFill>
              <a:srgbClr val="FFFF00">
                <a:alpha val="2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FBC0C21-6519-3F43-B174-1D59F7C7A900}"/>
              </a:ext>
            </a:extLst>
          </p:cNvPr>
          <p:cNvGrpSpPr/>
          <p:nvPr/>
        </p:nvGrpSpPr>
        <p:grpSpPr>
          <a:xfrm>
            <a:off x="2936147" y="4074909"/>
            <a:ext cx="8693791" cy="2569172"/>
            <a:chOff x="2936147" y="4074909"/>
            <a:chExt cx="8693791" cy="25691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FEBB2AC-9477-0944-9789-0BA1E13A8D0A}"/>
                </a:ext>
              </a:extLst>
            </p:cNvPr>
            <p:cNvGrpSpPr/>
            <p:nvPr/>
          </p:nvGrpSpPr>
          <p:grpSpPr>
            <a:xfrm>
              <a:off x="2936147" y="5259897"/>
              <a:ext cx="8693791" cy="1384184"/>
              <a:chOff x="2936147" y="5259897"/>
              <a:chExt cx="8693791" cy="1384184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396259B-02CE-D241-9F67-76543E6239C5}"/>
                  </a:ext>
                </a:extLst>
              </p:cNvPr>
              <p:cNvSpPr/>
              <p:nvPr/>
            </p:nvSpPr>
            <p:spPr>
              <a:xfrm>
                <a:off x="2936147" y="5259897"/>
                <a:ext cx="838899" cy="1384184"/>
              </a:xfrm>
              <a:prstGeom prst="rect">
                <a:avLst/>
              </a:prstGeom>
              <a:noFill/>
              <a:ln w="381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EFB3AF9-9D9A-5E47-833D-DDF0E45FE233}"/>
                  </a:ext>
                </a:extLst>
              </p:cNvPr>
              <p:cNvSpPr/>
              <p:nvPr/>
            </p:nvSpPr>
            <p:spPr>
              <a:xfrm>
                <a:off x="9564848" y="5259897"/>
                <a:ext cx="838899" cy="1384184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7C728D3-50C9-4B41-B94F-9FE4E6C78D11}"/>
                  </a:ext>
                </a:extLst>
              </p:cNvPr>
              <p:cNvSpPr/>
              <p:nvPr/>
            </p:nvSpPr>
            <p:spPr>
              <a:xfrm>
                <a:off x="10662407" y="5259897"/>
                <a:ext cx="967531" cy="138418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333CD1A-00A7-524C-99FF-7CF386817925}"/>
                  </a:ext>
                </a:extLst>
              </p:cNvPr>
              <p:cNvSpPr txBox="1"/>
              <p:nvPr/>
            </p:nvSpPr>
            <p:spPr>
              <a:xfrm>
                <a:off x="3058826" y="5305874"/>
                <a:ext cx="591829" cy="24622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latin typeface="Times" pitchFamily="2" charset="0"/>
                  </a:rPr>
                  <a:t>Marine</a:t>
                </a: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B6803B5-4EB5-4748-A040-3ACEF3031673}"/>
                </a:ext>
              </a:extLst>
            </p:cNvPr>
            <p:cNvSpPr txBox="1"/>
            <p:nvPr/>
          </p:nvSpPr>
          <p:spPr>
            <a:xfrm>
              <a:off x="4252822" y="4074909"/>
              <a:ext cx="6744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These are not pure species, but mix with local and/or marine aerosol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F2CE4CD-A4AB-DA47-A873-51B0FC9BE38B}"/>
                </a:ext>
              </a:extLst>
            </p:cNvPr>
            <p:cNvCxnSpPr/>
            <p:nvPr/>
          </p:nvCxnSpPr>
          <p:spPr>
            <a:xfrm flipV="1">
              <a:off x="3775046" y="4444241"/>
              <a:ext cx="3393505" cy="815656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9DE138-FAB9-994E-BA8D-71E440FC3AA9}"/>
                </a:ext>
              </a:extLst>
            </p:cNvPr>
            <p:cNvCxnSpPr/>
            <p:nvPr/>
          </p:nvCxnSpPr>
          <p:spPr>
            <a:xfrm flipH="1" flipV="1">
              <a:off x="7168551" y="4444241"/>
              <a:ext cx="2396297" cy="815656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CFA2F1D-3412-9C4E-A0BD-7629BF78ED9E}"/>
                </a:ext>
              </a:extLst>
            </p:cNvPr>
            <p:cNvCxnSpPr/>
            <p:nvPr/>
          </p:nvCxnSpPr>
          <p:spPr>
            <a:xfrm flipH="1" flipV="1">
              <a:off x="7168551" y="4444241"/>
              <a:ext cx="3493856" cy="81565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558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BAC6A586-49D4-5649-B105-C03F3671CCE6}"/>
              </a:ext>
            </a:extLst>
          </p:cNvPr>
          <p:cNvSpPr txBox="1"/>
          <p:nvPr/>
        </p:nvSpPr>
        <p:spPr>
          <a:xfrm>
            <a:off x="3737607" y="81833"/>
            <a:ext cx="430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SAFARI 2000:  Southern Africa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C7DB05-A314-CE4C-9DF4-0FDC293B7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95" y="783968"/>
            <a:ext cx="3873519" cy="40699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D9C6F09-B39B-6944-B312-D5B4CE5065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288" y="699714"/>
            <a:ext cx="3790518" cy="60740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94B78B-38A8-DD42-83E2-FFE4EE1DE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81" y="699714"/>
            <a:ext cx="2644884" cy="59237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25C7391-80C9-D34E-BA4C-141570CF86D6}"/>
              </a:ext>
            </a:extLst>
          </p:cNvPr>
          <p:cNvSpPr txBox="1"/>
          <p:nvPr/>
        </p:nvSpPr>
        <p:spPr>
          <a:xfrm>
            <a:off x="8698663" y="768066"/>
            <a:ext cx="2753767" cy="30777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FF00"/>
                </a:solidFill>
              </a:rPr>
              <a:t>SAFARI 1999: </a:t>
            </a:r>
            <a:r>
              <a:rPr lang="en-US" sz="1400" dirty="0" err="1">
                <a:solidFill>
                  <a:srgbClr val="FFFF00"/>
                </a:solidFill>
              </a:rPr>
              <a:t>Skukuza</a:t>
            </a:r>
            <a:r>
              <a:rPr lang="en-US" sz="1400" dirty="0">
                <a:solidFill>
                  <a:srgbClr val="FFFF00"/>
                </a:solidFill>
              </a:rPr>
              <a:t>  Sept 7, 1999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68A8DC-87AE-D543-B2F1-51C279028240}"/>
              </a:ext>
            </a:extLst>
          </p:cNvPr>
          <p:cNvSpPr/>
          <p:nvPr/>
        </p:nvSpPr>
        <p:spPr>
          <a:xfrm>
            <a:off x="205291" y="3156669"/>
            <a:ext cx="3078597" cy="11926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60D03D0-A4F8-764F-85A6-2D2311CBD7F2}"/>
              </a:ext>
            </a:extLst>
          </p:cNvPr>
          <p:cNvSpPr/>
          <p:nvPr/>
        </p:nvSpPr>
        <p:spPr>
          <a:xfrm>
            <a:off x="221194" y="3256058"/>
            <a:ext cx="1210041" cy="11926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6AAA9E-F550-1741-AB9B-8EFAA797BE64}"/>
              </a:ext>
            </a:extLst>
          </p:cNvPr>
          <p:cNvSpPr/>
          <p:nvPr/>
        </p:nvSpPr>
        <p:spPr>
          <a:xfrm>
            <a:off x="2678867" y="3037400"/>
            <a:ext cx="605021" cy="11926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5FDE1DB-DA47-7747-B3BB-CED140E2844A}"/>
              </a:ext>
            </a:extLst>
          </p:cNvPr>
          <p:cNvSpPr txBox="1"/>
          <p:nvPr/>
        </p:nvSpPr>
        <p:spPr>
          <a:xfrm>
            <a:off x="138195" y="5155959"/>
            <a:ext cx="42427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Two MPLNET sites in the region:</a:t>
            </a:r>
          </a:p>
          <a:p>
            <a:r>
              <a:rPr lang="en-US" sz="1400" dirty="0" err="1"/>
              <a:t>Skukuza</a:t>
            </a:r>
            <a:r>
              <a:rPr lang="en-US" sz="1400" dirty="0"/>
              <a:t>, South Africa</a:t>
            </a:r>
          </a:p>
          <a:p>
            <a:r>
              <a:rPr lang="en-US" sz="1400" dirty="0" err="1"/>
              <a:t>Mongu</a:t>
            </a:r>
            <a:r>
              <a:rPr lang="en-US" sz="1400" dirty="0"/>
              <a:t>, Zambia</a:t>
            </a:r>
          </a:p>
          <a:p>
            <a:endParaRPr lang="en-US" sz="1400" dirty="0"/>
          </a:p>
          <a:p>
            <a:r>
              <a:rPr lang="en-US" sz="1400" dirty="0"/>
              <a:t>Southern Africa gyre transports &amp; recirculates aerosol</a:t>
            </a:r>
          </a:p>
          <a:p>
            <a:r>
              <a:rPr lang="en-US" sz="1400" dirty="0"/>
              <a:t>Complex mixture of pollution, smoke, and dust aerosols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52FAFB9-6127-7546-A0CF-15EE3BBAEFC7}"/>
              </a:ext>
            </a:extLst>
          </p:cNvPr>
          <p:cNvSpPr/>
          <p:nvPr/>
        </p:nvSpPr>
        <p:spPr>
          <a:xfrm>
            <a:off x="6416234" y="1995040"/>
            <a:ext cx="69514" cy="841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6E413B3-7A5B-1741-A20A-9A641C102424}"/>
              </a:ext>
            </a:extLst>
          </p:cNvPr>
          <p:cNvSpPr/>
          <p:nvPr/>
        </p:nvSpPr>
        <p:spPr>
          <a:xfrm>
            <a:off x="6423615" y="4386899"/>
            <a:ext cx="69514" cy="841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B5F7A6A-92B8-DE41-A8C5-5ADD9607A75E}"/>
              </a:ext>
            </a:extLst>
          </p:cNvPr>
          <p:cNvSpPr/>
          <p:nvPr/>
        </p:nvSpPr>
        <p:spPr>
          <a:xfrm>
            <a:off x="6061242" y="3905059"/>
            <a:ext cx="69514" cy="841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EDD4EE-9208-4541-9D99-A4B23BAE6876}"/>
              </a:ext>
            </a:extLst>
          </p:cNvPr>
          <p:cNvSpPr txBox="1"/>
          <p:nvPr/>
        </p:nvSpPr>
        <p:spPr>
          <a:xfrm>
            <a:off x="5168334" y="1244578"/>
            <a:ext cx="997389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B050"/>
                </a:solidFill>
              </a:rPr>
              <a:t>Mongu</a:t>
            </a:r>
            <a:r>
              <a:rPr lang="en-US" sz="1000" dirty="0">
                <a:solidFill>
                  <a:srgbClr val="00B050"/>
                </a:solidFill>
              </a:rPr>
              <a:t>, Zambia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62DCB3-6856-684D-8F27-E85C5C173223}"/>
              </a:ext>
            </a:extLst>
          </p:cNvPr>
          <p:cNvSpPr txBox="1"/>
          <p:nvPr/>
        </p:nvSpPr>
        <p:spPr>
          <a:xfrm>
            <a:off x="5259741" y="2079171"/>
            <a:ext cx="1056700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err="1">
                <a:solidFill>
                  <a:srgbClr val="00B050"/>
                </a:solidFill>
              </a:rPr>
              <a:t>Skukuza</a:t>
            </a:r>
            <a:r>
              <a:rPr lang="en-US" sz="1000" dirty="0">
                <a:solidFill>
                  <a:srgbClr val="00B050"/>
                </a:solidFill>
              </a:rPr>
              <a:t>, S Africa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8DDCA9-8C55-BC4C-88B6-0AB1D94DBC99}"/>
              </a:ext>
            </a:extLst>
          </p:cNvPr>
          <p:cNvSpPr/>
          <p:nvPr/>
        </p:nvSpPr>
        <p:spPr>
          <a:xfrm>
            <a:off x="6071030" y="1488369"/>
            <a:ext cx="69514" cy="8413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922813B-AD17-054E-88DE-109E3BE93147}"/>
              </a:ext>
            </a:extLst>
          </p:cNvPr>
          <p:cNvGrpSpPr/>
          <p:nvPr/>
        </p:nvGrpSpPr>
        <p:grpSpPr>
          <a:xfrm>
            <a:off x="4939290" y="1570176"/>
            <a:ext cx="867981" cy="400110"/>
            <a:chOff x="4939290" y="1570176"/>
            <a:chExt cx="867981" cy="40011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B11B688-A5CE-E743-80F5-3771779F85A9}"/>
                </a:ext>
              </a:extLst>
            </p:cNvPr>
            <p:cNvSpPr/>
            <p:nvPr/>
          </p:nvSpPr>
          <p:spPr>
            <a:xfrm>
              <a:off x="5737757" y="1700181"/>
              <a:ext cx="69514" cy="8413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3DF16BB-49CA-6443-A1FB-0441D5E61BD4}"/>
                </a:ext>
              </a:extLst>
            </p:cNvPr>
            <p:cNvSpPr txBox="1"/>
            <p:nvPr/>
          </p:nvSpPr>
          <p:spPr>
            <a:xfrm>
              <a:off x="4939290" y="1570176"/>
              <a:ext cx="78418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000" dirty="0" err="1">
                  <a:solidFill>
                    <a:srgbClr val="C00000"/>
                  </a:solidFill>
                </a:rPr>
                <a:t>Windpoort</a:t>
              </a:r>
              <a:r>
                <a:rPr lang="en-US" sz="1000" dirty="0">
                  <a:solidFill>
                    <a:srgbClr val="C00000"/>
                  </a:solidFill>
                </a:rPr>
                <a:t>,</a:t>
              </a:r>
            </a:p>
            <a:p>
              <a:r>
                <a:rPr lang="en-US" sz="1000" dirty="0">
                  <a:solidFill>
                    <a:srgbClr val="C00000"/>
                  </a:solidFill>
                </a:rPr>
                <a:t>Namibia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559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38B6AA-6711-1945-9709-F799F046D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085" y="3530379"/>
            <a:ext cx="4431323" cy="2743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B11911-F7B9-F146-84A9-EA476C42B0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3085" y="723360"/>
            <a:ext cx="4386335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63D12-B48B-494F-A703-2B643A2A58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861" y="723360"/>
            <a:ext cx="4386335" cy="2743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B69F40-0FB8-F749-A458-E40AA48004D7}"/>
              </a:ext>
            </a:extLst>
          </p:cNvPr>
          <p:cNvSpPr/>
          <p:nvPr/>
        </p:nvSpPr>
        <p:spPr>
          <a:xfrm>
            <a:off x="7585546" y="3347499"/>
            <a:ext cx="659958" cy="2926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324448-5D64-E14B-B09F-DA96FEE43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3861" y="3530379"/>
            <a:ext cx="4431323" cy="27432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3AEC1F2-5959-EC47-9ABA-8A253A235E5A}"/>
              </a:ext>
            </a:extLst>
          </p:cNvPr>
          <p:cNvGrpSpPr/>
          <p:nvPr/>
        </p:nvGrpSpPr>
        <p:grpSpPr>
          <a:xfrm>
            <a:off x="3335005" y="4111629"/>
            <a:ext cx="7800587" cy="1323440"/>
            <a:chOff x="3335005" y="4111629"/>
            <a:chExt cx="7800587" cy="132344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384E35E-9E89-1B4A-B0BF-1F26ED78A54C}"/>
                </a:ext>
              </a:extLst>
            </p:cNvPr>
            <p:cNvGrpSpPr/>
            <p:nvPr/>
          </p:nvGrpSpPr>
          <p:grpSpPr>
            <a:xfrm>
              <a:off x="3335005" y="4111630"/>
              <a:ext cx="4128524" cy="1323439"/>
              <a:chOff x="6047822" y="4299235"/>
              <a:chExt cx="4128524" cy="1323439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2B7DC12-55CD-2946-9EEF-9DEB3016C798}"/>
                  </a:ext>
                </a:extLst>
              </p:cNvPr>
              <p:cNvSpPr txBox="1"/>
              <p:nvPr/>
            </p:nvSpPr>
            <p:spPr>
              <a:xfrm>
                <a:off x="9051563" y="4299235"/>
                <a:ext cx="1074012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Lidar Ratio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65 </a:t>
                </a:r>
                <a:r>
                  <a:rPr lang="en-US" sz="1600" u="sng" dirty="0"/>
                  <a:t>+</a:t>
                </a:r>
                <a:r>
                  <a:rPr lang="en-US" sz="1600" dirty="0"/>
                  <a:t> 10 </a:t>
                </a:r>
                <a:r>
                  <a:rPr lang="en-US" sz="1600" dirty="0" err="1"/>
                  <a:t>sr</a:t>
                </a:r>
                <a:r>
                  <a:rPr lang="en-US" sz="1600" dirty="0"/>
                  <a:t> 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37 </a:t>
                </a:r>
                <a:r>
                  <a:rPr lang="en-US" sz="1600" u="sng" dirty="0"/>
                  <a:t>+</a:t>
                </a:r>
                <a:r>
                  <a:rPr lang="en-US" sz="1600" dirty="0"/>
                  <a:t> 3.4 </a:t>
                </a:r>
                <a:r>
                  <a:rPr lang="en-US" sz="1600" dirty="0" err="1"/>
                  <a:t>sr</a:t>
                </a:r>
                <a:endParaRPr lang="en-US" sz="1600" dirty="0"/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2940B4A-ED70-1B42-B31A-03349DE690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991" y="5210816"/>
                <a:ext cx="2783355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92CC38-11D8-554D-AC9C-ACB61E4F3B11}"/>
                  </a:ext>
                </a:extLst>
              </p:cNvPr>
              <p:cNvSpPr txBox="1"/>
              <p:nvPr/>
            </p:nvSpPr>
            <p:spPr>
              <a:xfrm>
                <a:off x="6047822" y="5041539"/>
                <a:ext cx="1314784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Ang Exp: 1.25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35DC0F4-5C95-994E-A328-B929953AFB75}"/>
                </a:ext>
              </a:extLst>
            </p:cNvPr>
            <p:cNvGrpSpPr/>
            <p:nvPr/>
          </p:nvGrpSpPr>
          <p:grpSpPr>
            <a:xfrm>
              <a:off x="8352237" y="4111629"/>
              <a:ext cx="2783355" cy="1077218"/>
              <a:chOff x="7392991" y="4299235"/>
              <a:chExt cx="2783355" cy="1077218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70C112-4295-0A49-A309-612336019E24}"/>
                  </a:ext>
                </a:extLst>
              </p:cNvPr>
              <p:cNvSpPr txBox="1"/>
              <p:nvPr/>
            </p:nvSpPr>
            <p:spPr>
              <a:xfrm>
                <a:off x="9051563" y="4299235"/>
                <a:ext cx="1074012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Lidar Ratio</a:t>
                </a:r>
              </a:p>
              <a:p>
                <a:endParaRPr lang="en-US" sz="1600" dirty="0"/>
              </a:p>
              <a:p>
                <a:r>
                  <a:rPr lang="en-US" sz="1600" dirty="0"/>
                  <a:t>71 </a:t>
                </a:r>
                <a:r>
                  <a:rPr lang="en-US" sz="1600" u="sng" dirty="0"/>
                  <a:t>+</a:t>
                </a:r>
                <a:r>
                  <a:rPr lang="en-US" sz="1600" dirty="0"/>
                  <a:t> 6 </a:t>
                </a:r>
                <a:r>
                  <a:rPr lang="en-US" sz="1600" dirty="0" err="1"/>
                  <a:t>sr</a:t>
                </a:r>
                <a:r>
                  <a:rPr lang="en-US" sz="1600" dirty="0"/>
                  <a:t> </a:t>
                </a:r>
              </a:p>
              <a:p>
                <a:endParaRPr lang="en-US" sz="1600" dirty="0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13649A28-C16F-9646-9ABE-A3AFC5DBC0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92991" y="5210816"/>
                <a:ext cx="2783355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AC6A586-49D4-5649-B105-C03F3671CCE6}"/>
              </a:ext>
            </a:extLst>
          </p:cNvPr>
          <p:cNvSpPr txBox="1"/>
          <p:nvPr/>
        </p:nvSpPr>
        <p:spPr>
          <a:xfrm>
            <a:off x="3737607" y="81833"/>
            <a:ext cx="430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SAFARI 2000:  Southern Africa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7C7DB05-A314-CE4C-9DF4-0FDC293B7F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195" y="783968"/>
            <a:ext cx="3873519" cy="4069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191A44-DBD5-404F-8546-81A1E920B1AA}"/>
              </a:ext>
            </a:extLst>
          </p:cNvPr>
          <p:cNvSpPr txBox="1"/>
          <p:nvPr/>
        </p:nvSpPr>
        <p:spPr>
          <a:xfrm>
            <a:off x="170666" y="5435069"/>
            <a:ext cx="35490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Original study was not focused on lidar ratio.</a:t>
            </a:r>
          </a:p>
          <a:p>
            <a:endParaRPr lang="en-US" sz="1400" dirty="0"/>
          </a:p>
          <a:p>
            <a:r>
              <a:rPr lang="en-US" sz="1400" dirty="0"/>
              <a:t>I have further QA screened the old SAFARI data with more modern methods.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C556F-088D-9D4D-B0C1-6D04D06E3C54}"/>
              </a:ext>
            </a:extLst>
          </p:cNvPr>
          <p:cNvSpPr/>
          <p:nvPr/>
        </p:nvSpPr>
        <p:spPr>
          <a:xfrm>
            <a:off x="205291" y="3156669"/>
            <a:ext cx="3078597" cy="11926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841028E-727F-1B41-AF76-C37BE745F426}"/>
              </a:ext>
            </a:extLst>
          </p:cNvPr>
          <p:cNvSpPr/>
          <p:nvPr/>
        </p:nvSpPr>
        <p:spPr>
          <a:xfrm>
            <a:off x="221194" y="3256058"/>
            <a:ext cx="1210041" cy="11926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D21EFB9-C57D-4742-8F7A-AF97C216BBAF}"/>
              </a:ext>
            </a:extLst>
          </p:cNvPr>
          <p:cNvSpPr/>
          <p:nvPr/>
        </p:nvSpPr>
        <p:spPr>
          <a:xfrm>
            <a:off x="2678867" y="3037400"/>
            <a:ext cx="605021" cy="119269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5A03A4B-A80D-CD45-9497-C9A51E9611A9}"/>
              </a:ext>
            </a:extLst>
          </p:cNvPr>
          <p:cNvGrpSpPr/>
          <p:nvPr/>
        </p:nvGrpSpPr>
        <p:grpSpPr>
          <a:xfrm>
            <a:off x="7548839" y="899583"/>
            <a:ext cx="4437514" cy="5486400"/>
            <a:chOff x="7548839" y="899583"/>
            <a:chExt cx="4437514" cy="54864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D35FF2D-FBC7-3748-AE7D-F9D8FC96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55030" y="3642783"/>
              <a:ext cx="4431323" cy="27432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2C08214-DB78-D74D-A2F6-A336F14B7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48839" y="899583"/>
              <a:ext cx="4386335" cy="27432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2FA05D1E-ACEC-1143-94AB-6EDA5801B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200" y="1842883"/>
            <a:ext cx="6136974" cy="458523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DCC22-D26D-9D40-A7CF-238F90C01E92}"/>
              </a:ext>
            </a:extLst>
          </p:cNvPr>
          <p:cNvGrpSpPr/>
          <p:nvPr/>
        </p:nvGrpSpPr>
        <p:grpSpPr>
          <a:xfrm>
            <a:off x="8346358" y="4135498"/>
            <a:ext cx="2559330" cy="1677999"/>
            <a:chOff x="8346358" y="4135498"/>
            <a:chExt cx="2559330" cy="167799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D32353-130B-8648-832B-FCECCBD66217}"/>
                </a:ext>
              </a:extLst>
            </p:cNvPr>
            <p:cNvSpPr txBox="1"/>
            <p:nvPr/>
          </p:nvSpPr>
          <p:spPr>
            <a:xfrm>
              <a:off x="9270150" y="4135498"/>
              <a:ext cx="1074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Lidar Ratio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8166911-BA2C-8C4E-B19B-81B8C14BB44F}"/>
                </a:ext>
              </a:extLst>
            </p:cNvPr>
            <p:cNvSpPr/>
            <p:nvPr/>
          </p:nvSpPr>
          <p:spPr>
            <a:xfrm>
              <a:off x="8346358" y="5305322"/>
              <a:ext cx="2559330" cy="508175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CFDAE86-593C-C447-A9AE-DE6362D7C5A6}"/>
                </a:ext>
              </a:extLst>
            </p:cNvPr>
            <p:cNvSpPr/>
            <p:nvPr/>
          </p:nvSpPr>
          <p:spPr>
            <a:xfrm>
              <a:off x="8808254" y="4566119"/>
              <a:ext cx="2097434" cy="73920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F8A5751-C94A-A340-AC47-1F1BA50315D0}"/>
                </a:ext>
              </a:extLst>
            </p:cNvPr>
            <p:cNvSpPr txBox="1"/>
            <p:nvPr/>
          </p:nvSpPr>
          <p:spPr>
            <a:xfrm>
              <a:off x="9796190" y="5390132"/>
              <a:ext cx="9957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35 + 13 </a:t>
              </a:r>
              <a:r>
                <a:rPr lang="en-US" sz="1600" dirty="0" err="1"/>
                <a:t>sr</a:t>
              </a:r>
              <a:endParaRPr lang="en-US" sz="16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EA95D8E-C475-C940-864E-CFB64C8D9CA2}"/>
                </a:ext>
              </a:extLst>
            </p:cNvPr>
            <p:cNvSpPr txBox="1"/>
            <p:nvPr/>
          </p:nvSpPr>
          <p:spPr>
            <a:xfrm>
              <a:off x="9770691" y="4976002"/>
              <a:ext cx="10470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46 + 7.5 </a:t>
              </a:r>
              <a:r>
                <a:rPr lang="en-US" sz="1600" dirty="0" err="1"/>
                <a:t>sr</a:t>
              </a:r>
              <a:endParaRPr lang="en-US" sz="16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23D4A2E-4DD1-D648-89DD-198D21BC1770}"/>
              </a:ext>
            </a:extLst>
          </p:cNvPr>
          <p:cNvSpPr txBox="1"/>
          <p:nvPr/>
        </p:nvSpPr>
        <p:spPr>
          <a:xfrm>
            <a:off x="3030154" y="55811"/>
            <a:ext cx="5162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</a:t>
            </a:r>
            <a:r>
              <a:rPr lang="en-US" sz="2000" b="1" dirty="0" err="1"/>
              <a:t>Windpoort</a:t>
            </a:r>
            <a:r>
              <a:rPr lang="en-US" sz="2000" b="1" dirty="0"/>
              <a:t>, Namibia:  Southern Africa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C3D888-B54F-3847-945D-81642D3EC60F}"/>
              </a:ext>
            </a:extLst>
          </p:cNvPr>
          <p:cNvSpPr txBox="1"/>
          <p:nvPr/>
        </p:nvSpPr>
        <p:spPr>
          <a:xfrm>
            <a:off x="407953" y="748581"/>
            <a:ext cx="633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Arid desert high plateau site (~ 1 km). Next to </a:t>
            </a:r>
            <a:r>
              <a:rPr lang="en-US" dirty="0" err="1"/>
              <a:t>Etosha</a:t>
            </a:r>
            <a:r>
              <a:rPr lang="en-US" dirty="0"/>
              <a:t> Nat. Park</a:t>
            </a:r>
          </a:p>
          <a:p>
            <a:r>
              <a:rPr lang="en-US" dirty="0"/>
              <a:t>Despite appearing as a ”dust” site, very complex aerosol from Southern African transport.</a:t>
            </a:r>
          </a:p>
        </p:txBody>
      </p:sp>
    </p:spTree>
    <p:extLst>
      <p:ext uri="{BB962C8B-B14F-4D97-AF65-F5344CB8AC3E}">
        <p14:creationId xmlns:p14="http://schemas.microsoft.com/office/powerpoint/2010/main" val="2513227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F409FA-B5B4-8642-AD69-99743454EB0D}"/>
              </a:ext>
            </a:extLst>
          </p:cNvPr>
          <p:cNvSpPr txBox="1"/>
          <p:nvPr/>
        </p:nvSpPr>
        <p:spPr>
          <a:xfrm>
            <a:off x="5031482" y="73064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Conclusion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7B1D91-5EC0-7941-B3F3-18ACB9794CF2}"/>
              </a:ext>
            </a:extLst>
          </p:cNvPr>
          <p:cNvSpPr txBox="1"/>
          <p:nvPr/>
        </p:nvSpPr>
        <p:spPr>
          <a:xfrm>
            <a:off x="1061049" y="845258"/>
            <a:ext cx="10343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New MPLNET V3 Level 3 product are in development: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products are monthly, seasonal, and yearly diurnal averages of full product suite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These big bucket averages may not be helpful for some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Custom L3 products will be generated for </a:t>
            </a:r>
            <a:r>
              <a:rPr lang="en-US" dirty="0" err="1"/>
              <a:t>EarthCARE</a:t>
            </a:r>
            <a:r>
              <a:rPr lang="en-US" dirty="0"/>
              <a:t> </a:t>
            </a:r>
            <a:r>
              <a:rPr lang="en-US" dirty="0" err="1"/>
              <a:t>cal</a:t>
            </a:r>
            <a:r>
              <a:rPr lang="en-US" dirty="0"/>
              <a:t>/</a:t>
            </a:r>
            <a:r>
              <a:rPr lang="en-US" dirty="0" err="1"/>
              <a:t>val</a:t>
            </a:r>
            <a:r>
              <a:rPr lang="en-US" dirty="0"/>
              <a:t>  (clouds, not aerosol focus)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can be done for CALIPSO, but what/how? We hope to work with you on this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90EE8C-F9F4-B84F-8B1E-9D8DBCDA057C}"/>
              </a:ext>
            </a:extLst>
          </p:cNvPr>
          <p:cNvSpPr/>
          <p:nvPr/>
        </p:nvSpPr>
        <p:spPr>
          <a:xfrm>
            <a:off x="1061049" y="2548022"/>
            <a:ext cx="103430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Lessons from field campaigns and long-term studies: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Assigning a lidar ratio from algorithm or LUT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There is often no ”local” aerosol type and lidar ratio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Transport must be accounted for if the goal is to produce accurate extinction profiles from assigned lidar ratios. Using models to help assign the lidar ratio is likely only option.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Alternative method would be to use MODIS AOD as constraint, but this will limit data availability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ED9E1-BD0D-164F-B034-33D15CC4FBA7}"/>
              </a:ext>
            </a:extLst>
          </p:cNvPr>
          <p:cNvSpPr txBox="1"/>
          <p:nvPr/>
        </p:nvSpPr>
        <p:spPr>
          <a:xfrm>
            <a:off x="3202804" y="6245524"/>
            <a:ext cx="57863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Contact: </a:t>
            </a:r>
            <a:r>
              <a:rPr lang="en-US" sz="1400" dirty="0">
                <a:hlinkClick r:id="rId2"/>
              </a:rPr>
              <a:t>judd.welton@nasa.gov</a:t>
            </a:r>
            <a:r>
              <a:rPr lang="en-US" sz="1400" dirty="0"/>
              <a:t>	MPLNET:  </a:t>
            </a:r>
            <a:r>
              <a:rPr lang="en-US" sz="1400" dirty="0">
                <a:hlinkClick r:id="rId3"/>
              </a:rPr>
              <a:t>https://mplnet.gsfc.nasa.gov</a:t>
            </a:r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F927FA-0C4E-1E40-A9DE-8DEAB6696948}"/>
              </a:ext>
            </a:extLst>
          </p:cNvPr>
          <p:cNvSpPr/>
          <p:nvPr/>
        </p:nvSpPr>
        <p:spPr>
          <a:xfrm>
            <a:off x="1061049" y="4527784"/>
            <a:ext cx="10222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Backscatter lidar networks: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Cannot help with aerosol typing by layer and specification of a lidar ratio for individual CALIPSO retrievals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can provide verification of regionally averaged data, and provide diurnal context of the twice daily CALIPSO profiles</a:t>
            </a:r>
          </a:p>
        </p:txBody>
      </p:sp>
    </p:spTree>
    <p:extLst>
      <p:ext uri="{BB962C8B-B14F-4D97-AF65-F5344CB8AC3E}">
        <p14:creationId xmlns:p14="http://schemas.microsoft.com/office/powerpoint/2010/main" val="10607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74F3A24A-0234-7640-8323-CF63FCEFA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723" y="1090302"/>
            <a:ext cx="6002554" cy="46790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AC1F70-DCC0-7942-86A5-891B86DD54E9}"/>
              </a:ext>
            </a:extLst>
          </p:cNvPr>
          <p:cNvSpPr txBox="1"/>
          <p:nvPr/>
        </p:nvSpPr>
        <p:spPr>
          <a:xfrm>
            <a:off x="351509" y="713492"/>
            <a:ext cx="52185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Global Backscatter Lidar Network:  2000 - 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75 sites total (25 active, 50 inactive). 27 countries, 45 partners.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7 more planned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Continuous (day/night)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97% of network co-located with AERONET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Created using AERONET model: federated network with centralized and standardized calibration, processing, distribution. Same open data policy (with co-authorship offer).</a:t>
            </a:r>
          </a:p>
          <a:p>
            <a:endParaRPr lang="en-US" sz="1400" dirty="0"/>
          </a:p>
          <a:p>
            <a:r>
              <a:rPr lang="en-US" sz="1400" b="1" dirty="0"/>
              <a:t>Instrumentation: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Micro Pulse Lidar (NASA developed, commercial since 1995)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Eye safe, green backscatter lidar. Polarized in early 2000s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Entire network has polarized MPL since ~2016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6BA449-AD98-DC42-B8C1-49D1D78A667D}"/>
              </a:ext>
            </a:extLst>
          </p:cNvPr>
          <p:cNvCxnSpPr/>
          <p:nvPr/>
        </p:nvCxnSpPr>
        <p:spPr>
          <a:xfrm>
            <a:off x="254382" y="543140"/>
            <a:ext cx="116259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1029931-4E6C-BB46-B85B-FCA254067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83" y="3924239"/>
            <a:ext cx="2011222" cy="234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A4B82DA-FD22-8B48-A45F-D9DF0680004F}"/>
              </a:ext>
            </a:extLst>
          </p:cNvPr>
          <p:cNvSpPr/>
          <p:nvPr/>
        </p:nvSpPr>
        <p:spPr>
          <a:xfrm>
            <a:off x="7449244" y="713492"/>
            <a:ext cx="30000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MPLNET Sites:  2000 - current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B3D48D-D6D3-5040-9EA8-F9BED867C509}"/>
              </a:ext>
            </a:extLst>
          </p:cNvPr>
          <p:cNvSpPr txBox="1"/>
          <p:nvPr/>
        </p:nvSpPr>
        <p:spPr>
          <a:xfrm>
            <a:off x="4607065" y="71515"/>
            <a:ext cx="2326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MPLNET:   Overview</a:t>
            </a:r>
          </a:p>
        </p:txBody>
      </p:sp>
      <p:pic>
        <p:nvPicPr>
          <p:cNvPr id="34" name="Picture 7" descr="NASA White">
            <a:extLst>
              <a:ext uri="{FF2B5EF4-FFF2-40B4-BE49-F238E27FC236}">
                <a16:creationId xmlns:a16="http://schemas.microsoft.com/office/drawing/2014/main" id="{86CB5215-AF40-C549-8A8D-257FB5A5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1">
            <a:extLst>
              <a:ext uri="{FF2B5EF4-FFF2-40B4-BE49-F238E27FC236}">
                <a16:creationId xmlns:a16="http://schemas.microsoft.com/office/drawing/2014/main" id="{C95E20F2-5B14-5B4A-8F0D-825A19A4E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30" y="46965"/>
            <a:ext cx="996277" cy="5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9D6CD38-F822-F840-8581-C84B53A0B2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909" y="3924239"/>
            <a:ext cx="2483776" cy="204024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14D30FA-5DAA-A24E-98EB-BD1BE293B68C}"/>
              </a:ext>
            </a:extLst>
          </p:cNvPr>
          <p:cNvSpPr txBox="1"/>
          <p:nvPr/>
        </p:nvSpPr>
        <p:spPr>
          <a:xfrm>
            <a:off x="11209072" y="5030622"/>
            <a:ext cx="792205" cy="73866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00B050"/>
                </a:solidFill>
              </a:rPr>
              <a:t>Active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Inactive</a:t>
            </a:r>
          </a:p>
          <a:p>
            <a:r>
              <a:rPr lang="en-US" sz="1400" b="1" dirty="0">
                <a:solidFill>
                  <a:srgbClr val="FFFF00"/>
                </a:solidFill>
              </a:rPr>
              <a:t>Planned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A53236-2BE3-2845-8F4D-9B0D630A3ADF}"/>
              </a:ext>
            </a:extLst>
          </p:cNvPr>
          <p:cNvGrpSpPr/>
          <p:nvPr/>
        </p:nvGrpSpPr>
        <p:grpSpPr>
          <a:xfrm>
            <a:off x="8783314" y="5540844"/>
            <a:ext cx="165956" cy="226854"/>
            <a:chOff x="8795624" y="5902275"/>
            <a:chExt cx="165956" cy="226854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9FF6A84-256F-C844-9F05-7CCD74D28C66}"/>
                </a:ext>
              </a:extLst>
            </p:cNvPr>
            <p:cNvSpPr/>
            <p:nvPr/>
          </p:nvSpPr>
          <p:spPr>
            <a:xfrm>
              <a:off x="8795624" y="6030327"/>
              <a:ext cx="91840" cy="98802"/>
            </a:xfrm>
            <a:prstGeom prst="ellipse">
              <a:avLst/>
            </a:prstGeom>
            <a:solidFill>
              <a:srgbClr val="00B05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3C219C9-C0C4-594B-B5FB-68E23E04B22B}"/>
                </a:ext>
              </a:extLst>
            </p:cNvPr>
            <p:cNvCxnSpPr>
              <a:cxnSpLocks/>
            </p:cNvCxnSpPr>
            <p:nvPr/>
          </p:nvCxnSpPr>
          <p:spPr>
            <a:xfrm>
              <a:off x="8961580" y="5902275"/>
              <a:ext cx="0" cy="198244"/>
            </a:xfrm>
            <a:prstGeom prst="straightConnector1">
              <a:avLst/>
            </a:prstGeom>
            <a:ln w="127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3424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68"/>
    </mc:Choice>
    <mc:Fallback>
      <p:transition spd="slow" advTm="4636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FE76065-7B39-5843-BBBD-1B7049941128}"/>
              </a:ext>
            </a:extLst>
          </p:cNvPr>
          <p:cNvGrpSpPr/>
          <p:nvPr/>
        </p:nvGrpSpPr>
        <p:grpSpPr>
          <a:xfrm>
            <a:off x="5497021" y="699259"/>
            <a:ext cx="6676573" cy="6127800"/>
            <a:chOff x="5497021" y="464129"/>
            <a:chExt cx="6676573" cy="612780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B1D382-D78C-9543-A41B-3501EF84659A}"/>
                </a:ext>
              </a:extLst>
            </p:cNvPr>
            <p:cNvGrpSpPr/>
            <p:nvPr/>
          </p:nvGrpSpPr>
          <p:grpSpPr>
            <a:xfrm>
              <a:off x="5497021" y="464129"/>
              <a:ext cx="6676573" cy="5615336"/>
              <a:chOff x="5497021" y="464129"/>
              <a:chExt cx="6676573" cy="5615336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6B9BDE8C-30AB-0141-9931-200A67038B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497023" y="464129"/>
                <a:ext cx="6676571" cy="27432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A2947CEC-A89C-294E-8C39-E89911AC4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97022" y="3207329"/>
                <a:ext cx="6676571" cy="27432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39E5151-843F-6F46-8E41-F06197CD96B4}"/>
                  </a:ext>
                </a:extLst>
              </p:cNvPr>
              <p:cNvSpPr txBox="1"/>
              <p:nvPr/>
            </p:nvSpPr>
            <p:spPr>
              <a:xfrm>
                <a:off x="6535510" y="3134409"/>
                <a:ext cx="4599592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FF00"/>
                    </a:solidFill>
                  </a:rPr>
                  <a:t>Cloud Phase Mask, Aerosol Backscatter, Mixed Layer Height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88D7566-F435-5F40-893B-8BE2432854E6}"/>
                  </a:ext>
                </a:extLst>
              </p:cNvPr>
              <p:cNvSpPr txBox="1"/>
              <p:nvPr/>
            </p:nvSpPr>
            <p:spPr>
              <a:xfrm>
                <a:off x="8484890" y="673394"/>
                <a:ext cx="700833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FFFF00"/>
                    </a:solidFill>
                  </a:rPr>
                  <a:t>Signals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BA9ECE5-0D79-E94E-B648-0052DD9EECAA}"/>
                  </a:ext>
                </a:extLst>
              </p:cNvPr>
              <p:cNvSpPr txBox="1"/>
              <p:nvPr/>
            </p:nvSpPr>
            <p:spPr>
              <a:xfrm>
                <a:off x="5497021" y="5771688"/>
                <a:ext cx="6676570" cy="30777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>
                        <a:lumMod val="50000"/>
                      </a:schemeClr>
                    </a:solidFill>
                  </a:rPr>
                  <a:t>Water Clouds         </a:t>
                </a:r>
                <a:r>
                  <a:rPr lang="en-US" sz="1400" b="1" dirty="0">
                    <a:solidFill>
                      <a:srgbClr val="FF00FF"/>
                    </a:solidFill>
                  </a:rPr>
                  <a:t>Mixed Phase Clouds         </a:t>
                </a:r>
                <a:r>
                  <a:rPr lang="en-US" sz="1400" b="1" dirty="0">
                    <a:solidFill>
                      <a:srgbClr val="00FDFF"/>
                    </a:solidFill>
                  </a:rPr>
                  <a:t>Ice Clouds         </a:t>
                </a:r>
                <a:r>
                  <a:rPr lang="en-US" sz="1400" b="1" dirty="0">
                    <a:solidFill>
                      <a:srgbClr val="945200"/>
                    </a:solidFill>
                  </a:rPr>
                  <a:t>Mixed Layer Height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B1BB92E-6DD2-BB4D-8B00-E7757769D311}"/>
                </a:ext>
              </a:extLst>
            </p:cNvPr>
            <p:cNvSpPr txBox="1"/>
            <p:nvPr/>
          </p:nvSpPr>
          <p:spPr>
            <a:xfrm>
              <a:off x="6855854" y="6130264"/>
              <a:ext cx="42792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Many more variables available for each product than shown here:</a:t>
              </a:r>
            </a:p>
            <a:p>
              <a:r>
                <a:rPr lang="en-US" sz="1200" dirty="0">
                  <a:hlinkClick r:id="rId4"/>
                </a:rPr>
                <a:t>https://mplnet.gsfc.nasa.gov/product-info/</a:t>
              </a:r>
              <a:r>
                <a:rPr lang="en-US" sz="1200" dirty="0"/>
                <a:t>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7AC1F70-DCC0-7942-86A5-891B86DD54E9}"/>
              </a:ext>
            </a:extLst>
          </p:cNvPr>
          <p:cNvSpPr txBox="1"/>
          <p:nvPr/>
        </p:nvSpPr>
        <p:spPr>
          <a:xfrm>
            <a:off x="168628" y="605579"/>
            <a:ext cx="5218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Data Products: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Versions:  V1 (2000-2006), V2 (2006-2015), V3 (2016-current)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data (2000-current) are being reprocessed in V3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Product suite:  Signals/diagnostics (NRB), Cloud (CLD), Aerosol (AER), Boundary Layer (PBL)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precipitation product in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Levels:  L1 (NRT, no QA), L1.5 (NRT, QA), L2 (final QA)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Format:  netcdf4, CF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Granule:  1 Day. 1 min temporal, 75 m vertical. 0-30 km altitude.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Center:  </a:t>
            </a:r>
            <a:r>
              <a:rPr lang="en-US" sz="1400" dirty="0">
                <a:hlinkClick r:id="rId5"/>
              </a:rPr>
              <a:t>https://mplnet.gsfc.nasa.gov</a:t>
            </a:r>
            <a:endParaRPr lang="en-US" sz="1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F0E619-2141-E345-A63F-907238653E48}"/>
              </a:ext>
            </a:extLst>
          </p:cNvPr>
          <p:cNvCxnSpPr/>
          <p:nvPr/>
        </p:nvCxnSpPr>
        <p:spPr>
          <a:xfrm>
            <a:off x="254382" y="543140"/>
            <a:ext cx="116259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3292EEE-1639-7542-8E09-F686AFD451C4}"/>
              </a:ext>
            </a:extLst>
          </p:cNvPr>
          <p:cNvSpPr txBox="1"/>
          <p:nvPr/>
        </p:nvSpPr>
        <p:spPr>
          <a:xfrm>
            <a:off x="4667546" y="76533"/>
            <a:ext cx="2799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MPLNET:   Data Products</a:t>
            </a:r>
          </a:p>
        </p:txBody>
      </p:sp>
      <p:pic>
        <p:nvPicPr>
          <p:cNvPr id="16" name="Picture 7" descr="NASA White">
            <a:extLst>
              <a:ext uri="{FF2B5EF4-FFF2-40B4-BE49-F238E27FC236}">
                <a16:creationId xmlns:a16="http://schemas.microsoft.com/office/drawing/2014/main" id="{AA2DD9A2-22E4-EB4C-A93E-24AC339A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>
            <a:extLst>
              <a:ext uri="{FF2B5EF4-FFF2-40B4-BE49-F238E27FC236}">
                <a16:creationId xmlns:a16="http://schemas.microsoft.com/office/drawing/2014/main" id="{3DF103E9-A42D-5142-853D-B2BEF080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30" y="46965"/>
            <a:ext cx="996277" cy="5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955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85"/>
    </mc:Choice>
    <mc:Fallback xmlns="">
      <p:transition spd="slow" advTm="1240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2F0E619-2141-E345-A63F-907238653E48}"/>
              </a:ext>
            </a:extLst>
          </p:cNvPr>
          <p:cNvCxnSpPr/>
          <p:nvPr/>
        </p:nvCxnSpPr>
        <p:spPr>
          <a:xfrm>
            <a:off x="254382" y="543140"/>
            <a:ext cx="116259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7" descr="NASA White">
            <a:extLst>
              <a:ext uri="{FF2B5EF4-FFF2-40B4-BE49-F238E27FC236}">
                <a16:creationId xmlns:a16="http://schemas.microsoft.com/office/drawing/2014/main" id="{AA2DD9A2-22E4-EB4C-A93E-24AC339A6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>
            <a:extLst>
              <a:ext uri="{FF2B5EF4-FFF2-40B4-BE49-F238E27FC236}">
                <a16:creationId xmlns:a16="http://schemas.microsoft.com/office/drawing/2014/main" id="{3DF103E9-A42D-5142-853D-B2BEF0807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30" y="46965"/>
            <a:ext cx="996277" cy="5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71AE999-20A0-AB4A-B333-E9BA7E86171B}"/>
              </a:ext>
            </a:extLst>
          </p:cNvPr>
          <p:cNvSpPr txBox="1"/>
          <p:nvPr/>
        </p:nvSpPr>
        <p:spPr>
          <a:xfrm>
            <a:off x="113233" y="3068945"/>
            <a:ext cx="5643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Aerosol Products:</a:t>
            </a:r>
          </a:p>
          <a:p>
            <a:endParaRPr lang="en-US" sz="1400" b="1" dirty="0"/>
          </a:p>
          <a:p>
            <a:r>
              <a:rPr lang="en-US" sz="1400" dirty="0"/>
              <a:t>MPLNET has a long history with aerosol retrievals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Pre-MPLNET ACE-2 Campaign 1997: Welton et al 2000 demonstrate constrained AOD approach with MPL</a:t>
            </a:r>
          </a:p>
        </p:txBody>
      </p:sp>
      <p:grpSp>
        <p:nvGrpSpPr>
          <p:cNvPr id="20" name="Group 16">
            <a:extLst>
              <a:ext uri="{FF2B5EF4-FFF2-40B4-BE49-F238E27FC236}">
                <a16:creationId xmlns:a16="http://schemas.microsoft.com/office/drawing/2014/main" id="{40AC5562-B472-714D-83EC-32816F48849C}"/>
              </a:ext>
            </a:extLst>
          </p:cNvPr>
          <p:cNvGrpSpPr>
            <a:grpSpLocks/>
          </p:cNvGrpSpPr>
          <p:nvPr/>
        </p:nvGrpSpPr>
        <p:grpSpPr bwMode="auto">
          <a:xfrm>
            <a:off x="6492355" y="896828"/>
            <a:ext cx="4876074" cy="5391392"/>
            <a:chOff x="5966684" y="5030202"/>
            <a:chExt cx="6934200" cy="7666826"/>
          </a:xfrm>
        </p:grpSpPr>
        <p:pic>
          <p:nvPicPr>
            <p:cNvPr id="21" name="Picture 3" descr="mplnet-274-18-51-50_level15a.png">
              <a:extLst>
                <a:ext uri="{FF2B5EF4-FFF2-40B4-BE49-F238E27FC236}">
                  <a16:creationId xmlns:a16="http://schemas.microsoft.com/office/drawing/2014/main" id="{A2FE7A74-2A05-E84C-9FD9-43C24B944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6684" y="5030202"/>
              <a:ext cx="6934200" cy="396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13">
              <a:extLst>
                <a:ext uri="{FF2B5EF4-FFF2-40B4-BE49-F238E27FC236}">
                  <a16:creationId xmlns:a16="http://schemas.microsoft.com/office/drawing/2014/main" id="{ED59AC55-98F9-604A-A375-582256B84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7965" y="9305059"/>
              <a:ext cx="5931637" cy="33919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cs typeface="Arial" charset="0"/>
                </a:rPr>
                <a:t>Aerosol Properties:</a:t>
              </a:r>
            </a:p>
            <a:p>
              <a:endParaRPr lang="en-US" sz="1200" dirty="0">
                <a:cs typeface="Arial" charset="0"/>
              </a:endParaRPr>
            </a:p>
            <a:p>
              <a:r>
                <a:rPr lang="en-US" sz="1200" dirty="0">
                  <a:cs typeface="Arial" charset="0"/>
                </a:rPr>
                <a:t>Retrievals at coincident AERONET AOD observations</a:t>
              </a:r>
            </a:p>
            <a:p>
              <a:pPr>
                <a:spcBef>
                  <a:spcPts val="600"/>
                </a:spcBef>
              </a:pPr>
              <a:r>
                <a:rPr lang="en-US" sz="1200" dirty="0">
                  <a:cs typeface="Arial" charset="0"/>
                </a:rPr>
                <a:t>Using constrained Fernald solution:  integral of extinction = AOD</a:t>
              </a:r>
            </a:p>
            <a:p>
              <a:r>
                <a:rPr lang="en-US" sz="1200" dirty="0">
                  <a:cs typeface="Arial" charset="0"/>
                </a:rPr>
                <a:t>(Welton et al. 2000)</a:t>
              </a:r>
            </a:p>
            <a:p>
              <a:endParaRPr lang="en-US" sz="1200" dirty="0">
                <a:ea typeface="Arial" charset="0"/>
                <a:cs typeface="Arial" charset="0"/>
              </a:endParaRPr>
            </a:p>
            <a:p>
              <a:r>
                <a:rPr lang="en-US" sz="1200" dirty="0">
                  <a:ea typeface="Arial" charset="0"/>
                  <a:cs typeface="Arial" charset="0"/>
                </a:rPr>
                <a:t>Algorithm calculates the lidar calibration value (C), backscatter and extinction profiles, and a </a:t>
              </a:r>
              <a:r>
                <a:rPr lang="en-US" sz="1200" u="sng" dirty="0">
                  <a:ea typeface="Arial" charset="0"/>
                  <a:cs typeface="Arial" charset="0"/>
                </a:rPr>
                <a:t>column average lidar ratio*</a:t>
              </a:r>
            </a:p>
            <a:p>
              <a:endParaRPr lang="en-US" sz="1200" dirty="0">
                <a:ea typeface="Arial" charset="0"/>
                <a:cs typeface="Arial" charset="0"/>
              </a:endParaRPr>
            </a:p>
            <a:p>
              <a:r>
                <a:rPr lang="en-US" sz="1200" dirty="0">
                  <a:ea typeface="Arial" charset="0"/>
                  <a:cs typeface="Arial" charset="0"/>
                </a:rPr>
                <a:t>* The relevance is that if different aerosol “types” are stratified in different layers, then the MPLNET lidar ratio will be a weighted average of all.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E69F88B-B5DA-AC4B-B752-8E99815A26B4}"/>
              </a:ext>
            </a:extLst>
          </p:cNvPr>
          <p:cNvSpPr/>
          <p:nvPr/>
        </p:nvSpPr>
        <p:spPr>
          <a:xfrm>
            <a:off x="113233" y="4670537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Series of papers validating MPLNET extinction profile retrievals against Ames Airborne Tracking </a:t>
            </a:r>
            <a:r>
              <a:rPr lang="en-US" sz="1400" dirty="0" err="1"/>
              <a:t>Sunphotometer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indirectly validates the retrieved aerosol lidar ratio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Culmination: Schmid et al 2006: State of the art aerosol extinction measurement intercomparisons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MPLNET met the average bias, and exceeded some other techniques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9B1669-02CB-E048-916A-BF98A8BF3FD5}"/>
              </a:ext>
            </a:extLst>
          </p:cNvPr>
          <p:cNvSpPr txBox="1"/>
          <p:nvPr/>
        </p:nvSpPr>
        <p:spPr>
          <a:xfrm>
            <a:off x="4149961" y="76200"/>
            <a:ext cx="3671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MPLNET:   Aerosol Data Product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F25897-40B8-374F-8BD6-5090E024C96C}"/>
              </a:ext>
            </a:extLst>
          </p:cNvPr>
          <p:cNvSpPr txBox="1"/>
          <p:nvPr/>
        </p:nvSpPr>
        <p:spPr>
          <a:xfrm>
            <a:off x="168628" y="605579"/>
            <a:ext cx="521852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Data Products: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Versions:  V1 (2000-2006), V2 (2006-2015), V3 (2016-current)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All data (2000-current) are being reprocessed in V3 now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Product suite:  Signals/diagnostics (NRB), Cloud (CLD), Aerosol (AER), Boundary Layer (PBL)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New precipitation product in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Levels:  L1 (NRT, no QA), L1.5 (NRT, QA), L2 (final QA)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Format:  netcdf4, CF compliance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Granule:  1 Day. 1 min temporal, 75 m vertical. 0-30 km altitude.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Center:  </a:t>
            </a:r>
            <a:r>
              <a:rPr lang="en-US" sz="1400" dirty="0">
                <a:hlinkClick r:id="rId5"/>
              </a:rPr>
              <a:t>https://mplnet.gsfc.nasa.gov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69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085"/>
    </mc:Choice>
    <mc:Fallback xmlns="">
      <p:transition spd="slow" advTm="1240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9786FF-7BFC-9442-BE10-D7A1DCE63C47}"/>
              </a:ext>
            </a:extLst>
          </p:cNvPr>
          <p:cNvCxnSpPr/>
          <p:nvPr/>
        </p:nvCxnSpPr>
        <p:spPr>
          <a:xfrm>
            <a:off x="254382" y="543140"/>
            <a:ext cx="116259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7" descr="NASA White">
            <a:extLst>
              <a:ext uri="{FF2B5EF4-FFF2-40B4-BE49-F238E27FC236}">
                <a16:creationId xmlns:a16="http://schemas.microsoft.com/office/drawing/2014/main" id="{57E3065D-26F4-E44A-8EB4-B06B33A3A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1">
            <a:extLst>
              <a:ext uri="{FF2B5EF4-FFF2-40B4-BE49-F238E27FC236}">
                <a16:creationId xmlns:a16="http://schemas.microsoft.com/office/drawing/2014/main" id="{FF4D262A-7E41-6F4F-9FD5-5B627934D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30" y="46965"/>
            <a:ext cx="996277" cy="5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A56B7CD-7734-0F43-9840-B7D600DC0419}"/>
              </a:ext>
            </a:extLst>
          </p:cNvPr>
          <p:cNvSpPr txBox="1"/>
          <p:nvPr/>
        </p:nvSpPr>
        <p:spPr>
          <a:xfrm>
            <a:off x="1954562" y="68077"/>
            <a:ext cx="8178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is 21 years old!  She can drink legally, and has a lot of stories to tell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BB88EA-51A1-B844-80D6-B5CA83AFD63A}"/>
              </a:ext>
            </a:extLst>
          </p:cNvPr>
          <p:cNvSpPr txBox="1"/>
          <p:nvPr/>
        </p:nvSpPr>
        <p:spPr>
          <a:xfrm>
            <a:off x="254382" y="2816016"/>
            <a:ext cx="521852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Methodology: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Regrid</a:t>
            </a:r>
            <a:r>
              <a:rPr lang="en-US" sz="1400" dirty="0"/>
              <a:t> L2 daily product files ….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Granule:  </a:t>
            </a:r>
            <a:r>
              <a:rPr lang="en-US" sz="1400" dirty="0">
                <a:solidFill>
                  <a:srgbClr val="FF0000"/>
                </a:solidFill>
              </a:rPr>
              <a:t>1 Day. 1 min temporal</a:t>
            </a:r>
            <a:r>
              <a:rPr lang="en-US" sz="1400" dirty="0"/>
              <a:t>, 75 m vertical. 0-30 km altitude.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….. to L3 monthly diurnal files: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Granule:  </a:t>
            </a:r>
            <a:r>
              <a:rPr lang="en-US" sz="1400" dirty="0">
                <a:solidFill>
                  <a:srgbClr val="FF0000"/>
                </a:solidFill>
              </a:rPr>
              <a:t>1 Month. 24 hour</a:t>
            </a:r>
            <a:r>
              <a:rPr lang="en-US" sz="1400" dirty="0"/>
              <a:t>, 75 m vertical. 0-30 km altitude.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Data Screening: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Still testing various scenarios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Initial:  minimum of 80% of month with data</a:t>
            </a:r>
          </a:p>
          <a:p>
            <a:pPr lvl="1"/>
            <a:r>
              <a:rPr lang="en-US" sz="1400" dirty="0"/>
              <a:t>	          # of </a:t>
            </a:r>
            <a:r>
              <a:rPr lang="en-US" sz="1400" dirty="0" err="1"/>
              <a:t>obs</a:t>
            </a:r>
            <a:r>
              <a:rPr lang="en-US" sz="1400" dirty="0"/>
              <a:t> per variable per hour based on more</a:t>
            </a:r>
          </a:p>
          <a:p>
            <a:pPr lvl="1"/>
            <a:r>
              <a:rPr lang="en-US" sz="1400" dirty="0"/>
              <a:t>	          complex formula of days*minutes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Currently: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Minimum of 10 days with data per month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Minimum of 10 observations per variable per hour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Construction of seasonal and yearly L3 results follows same flagging for low statistical significance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89FC2B-4C45-3549-90E7-68B378C82622}"/>
              </a:ext>
            </a:extLst>
          </p:cNvPr>
          <p:cNvSpPr/>
          <p:nvPr/>
        </p:nvSpPr>
        <p:spPr>
          <a:xfrm>
            <a:off x="254382" y="663916"/>
            <a:ext cx="52655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Exploit Diurnal Capability of MPLNET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12 sites with 10+ years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10 sites with 5 – 9 years of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2 sites with 20+ years of data  (GSFC and South Pole)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 are developing L3 products for the first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b="1" dirty="0"/>
              <a:t>Standard L3 product files will be monthly diurnal averages for full product suite (NRB, CLD, AER, PBL)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Custom L3 products will be developed for </a:t>
            </a:r>
            <a:r>
              <a:rPr lang="en-US" sz="1400" dirty="0" err="1"/>
              <a:t>EarthCARE</a:t>
            </a:r>
            <a:r>
              <a:rPr lang="en-US" sz="1400" dirty="0"/>
              <a:t> and other satellite missions, and modeling support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9A7C8A-6F47-734E-99E0-8BD606EC1C88}"/>
              </a:ext>
            </a:extLst>
          </p:cNvPr>
          <p:cNvGrpSpPr/>
          <p:nvPr/>
        </p:nvGrpSpPr>
        <p:grpSpPr>
          <a:xfrm>
            <a:off x="5969479" y="1139808"/>
            <a:ext cx="6091861" cy="3981709"/>
            <a:chOff x="5969479" y="1139808"/>
            <a:chExt cx="6091861" cy="398170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B3846B6-4802-A241-B1AC-D2A3E920E4A2}"/>
                </a:ext>
              </a:extLst>
            </p:cNvPr>
            <p:cNvGrpSpPr/>
            <p:nvPr/>
          </p:nvGrpSpPr>
          <p:grpSpPr>
            <a:xfrm>
              <a:off x="6225029" y="1921117"/>
              <a:ext cx="5836311" cy="3200400"/>
              <a:chOff x="6044015" y="1679577"/>
              <a:chExt cx="5836311" cy="3200400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83485697-5B19-BD4A-875A-F66A43E97D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44015" y="1679577"/>
                <a:ext cx="5523532" cy="3200400"/>
              </a:xfrm>
              <a:prstGeom prst="rect">
                <a:avLst/>
              </a:prstGeom>
            </p:spPr>
          </p:pic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1C9B70-7EBE-944C-9A03-A7F40CD1FECF}"/>
                  </a:ext>
                </a:extLst>
              </p:cNvPr>
              <p:cNvSpPr txBox="1"/>
              <p:nvPr/>
            </p:nvSpPr>
            <p:spPr>
              <a:xfrm>
                <a:off x="10071818" y="2020450"/>
                <a:ext cx="1808508" cy="17851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009051"/>
                    </a:solidFill>
                  </a:rPr>
                  <a:t>AERONET Lidar Ratio</a:t>
                </a:r>
              </a:p>
              <a:p>
                <a:r>
                  <a:rPr lang="en-US" sz="1200" b="1" dirty="0">
                    <a:solidFill>
                      <a:schemeClr val="accent1"/>
                    </a:solidFill>
                  </a:rPr>
                  <a:t>MPLNET Lidar Ratio *</a:t>
                </a:r>
              </a:p>
              <a:p>
                <a:endParaRPr lang="en-US" sz="1200" b="1" dirty="0">
                  <a:solidFill>
                    <a:srgbClr val="FFC000"/>
                  </a:solidFill>
                </a:endParaRPr>
              </a:p>
              <a:p>
                <a:endParaRPr lang="en-US" sz="1200" b="1" dirty="0">
                  <a:solidFill>
                    <a:srgbClr val="FFC000"/>
                  </a:solidFill>
                </a:endParaRPr>
              </a:p>
              <a:p>
                <a:endParaRPr lang="en-US" sz="1200" b="1" dirty="0">
                  <a:solidFill>
                    <a:srgbClr val="FFC000"/>
                  </a:solidFill>
                </a:endParaRPr>
              </a:p>
              <a:p>
                <a:r>
                  <a:rPr lang="en-US" sz="1000" i="1" dirty="0">
                    <a:solidFill>
                      <a:srgbClr val="0070C0"/>
                    </a:solidFill>
                  </a:rPr>
                  <a:t>* L1.5 data, no temp correction</a:t>
                </a:r>
              </a:p>
              <a:p>
                <a:endParaRPr lang="en-US" sz="1000" i="1" dirty="0">
                  <a:solidFill>
                    <a:srgbClr val="0070C0"/>
                  </a:solidFill>
                </a:endParaRPr>
              </a:p>
              <a:p>
                <a:endParaRPr lang="en-US" sz="1000" i="1" dirty="0">
                  <a:solidFill>
                    <a:srgbClr val="0070C0"/>
                  </a:solidFill>
                </a:endParaRPr>
              </a:p>
              <a:p>
                <a:r>
                  <a:rPr lang="en-US" sz="1000" i="1" dirty="0"/>
                  <a:t>Nighttime data dependent upon AERONET Lunar AOD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608F5B5-27CC-5D46-8CF9-B50C2C4B1B89}"/>
                </a:ext>
              </a:extLst>
            </p:cNvPr>
            <p:cNvSpPr txBox="1"/>
            <p:nvPr/>
          </p:nvSpPr>
          <p:spPr>
            <a:xfrm>
              <a:off x="5969479" y="1139808"/>
              <a:ext cx="60918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Construct Monthly, Seasonal, and Annual Diurnal </a:t>
              </a:r>
              <a:r>
                <a:rPr lang="en-US" dirty="0" err="1"/>
                <a:t>Climatologies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411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663"/>
    </mc:Choice>
    <mc:Fallback xmlns="">
      <p:transition spd="slow" advTm="1586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EC0E07-F8FB-E842-B45C-B97E9384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26" y="863122"/>
            <a:ext cx="478301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32E2E-1D83-1B4E-BCEA-9B9048C1D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59" y="863122"/>
            <a:ext cx="4783015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67E8B-FEAD-F44C-9E59-0EE953BE1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25" y="3881330"/>
            <a:ext cx="4783015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9121D-FE87-8E4F-A175-CD7811173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758" y="3881330"/>
            <a:ext cx="4783015" cy="2743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0442D0-02FD-9343-823C-B51151E51714}"/>
              </a:ext>
            </a:extLst>
          </p:cNvPr>
          <p:cNvCxnSpPr/>
          <p:nvPr/>
        </p:nvCxnSpPr>
        <p:spPr>
          <a:xfrm>
            <a:off x="254382" y="543140"/>
            <a:ext cx="116259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76FF87-3635-9F4F-B1AA-5C60FC8DD8EE}"/>
              </a:ext>
            </a:extLst>
          </p:cNvPr>
          <p:cNvSpPr txBox="1"/>
          <p:nvPr/>
        </p:nvSpPr>
        <p:spPr>
          <a:xfrm>
            <a:off x="1876927" y="68077"/>
            <a:ext cx="6807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Diurnal </a:t>
            </a:r>
            <a:r>
              <a:rPr lang="en-US" sz="2000" b="1" dirty="0" err="1"/>
              <a:t>Climatologies</a:t>
            </a:r>
            <a:r>
              <a:rPr lang="en-US" sz="2000" b="1" dirty="0"/>
              <a:t>:  Decadal Summary 2010 - 2020</a:t>
            </a:r>
          </a:p>
        </p:txBody>
      </p:sp>
      <p:pic>
        <p:nvPicPr>
          <p:cNvPr id="13" name="Picture 7" descr="NASA White">
            <a:extLst>
              <a:ext uri="{FF2B5EF4-FFF2-40B4-BE49-F238E27FC236}">
                <a16:creationId xmlns:a16="http://schemas.microsoft.com/office/drawing/2014/main" id="{DBF528D3-8771-1F4E-B3DD-24F1B75B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extLst>
              <a:ext uri="{FF2B5EF4-FFF2-40B4-BE49-F238E27FC236}">
                <a16:creationId xmlns:a16="http://schemas.microsoft.com/office/drawing/2014/main" id="{AAE86C02-88B2-BA4C-AB82-440A5203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30" y="46965"/>
            <a:ext cx="996277" cy="5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6A3748-4C57-C344-8DFE-4084EB61F61F}"/>
              </a:ext>
            </a:extLst>
          </p:cNvPr>
          <p:cNvSpPr txBox="1"/>
          <p:nvPr/>
        </p:nvSpPr>
        <p:spPr>
          <a:xfrm>
            <a:off x="4354103" y="1167785"/>
            <a:ext cx="143802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Low Cloud Fraction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Mid Cloud Fraction</a:t>
            </a:r>
          </a:p>
          <a:p>
            <a:r>
              <a:rPr lang="en-US" sz="1200" b="1" dirty="0">
                <a:solidFill>
                  <a:srgbClr val="00FDFF"/>
                </a:solidFill>
              </a:rPr>
              <a:t>High Cloud Fraction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Mean sunrise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4CF36-594B-264E-A580-146857D1FC18}"/>
              </a:ext>
            </a:extLst>
          </p:cNvPr>
          <p:cNvSpPr txBox="1"/>
          <p:nvPr/>
        </p:nvSpPr>
        <p:spPr>
          <a:xfrm>
            <a:off x="4374686" y="4230966"/>
            <a:ext cx="14174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Mixed Layer Height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Mean sunrise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15B216-2BDD-2843-BE7C-98BD9ACA02C9}"/>
              </a:ext>
            </a:extLst>
          </p:cNvPr>
          <p:cNvCxnSpPr>
            <a:cxnSpLocks/>
          </p:cNvCxnSpPr>
          <p:nvPr/>
        </p:nvCxnSpPr>
        <p:spPr>
          <a:xfrm flipV="1">
            <a:off x="2817286" y="4171533"/>
            <a:ext cx="0" cy="210701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1E6D32-A53C-5546-BA98-0C9F34B40351}"/>
              </a:ext>
            </a:extLst>
          </p:cNvPr>
          <p:cNvSpPr txBox="1"/>
          <p:nvPr/>
        </p:nvSpPr>
        <p:spPr>
          <a:xfrm>
            <a:off x="9766305" y="4171533"/>
            <a:ext cx="16542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9051"/>
                </a:solidFill>
              </a:rPr>
              <a:t>Column AERONET AOD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Mixed Layer AOD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Mean sunrise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7F9199-E2AB-BD4D-BA70-42053413223A}"/>
              </a:ext>
            </a:extLst>
          </p:cNvPr>
          <p:cNvCxnSpPr>
            <a:cxnSpLocks/>
          </p:cNvCxnSpPr>
          <p:nvPr/>
        </p:nvCxnSpPr>
        <p:spPr>
          <a:xfrm flipV="1">
            <a:off x="8202457" y="4171533"/>
            <a:ext cx="0" cy="210701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979800-1886-E948-A8C2-9461E8EF18C1}"/>
              </a:ext>
            </a:extLst>
          </p:cNvPr>
          <p:cNvCxnSpPr>
            <a:cxnSpLocks/>
          </p:cNvCxnSpPr>
          <p:nvPr/>
        </p:nvCxnSpPr>
        <p:spPr>
          <a:xfrm flipV="1">
            <a:off x="2823515" y="1167785"/>
            <a:ext cx="0" cy="210701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57F71D-BB10-4344-8528-C507FFAD2773}"/>
              </a:ext>
            </a:extLst>
          </p:cNvPr>
          <p:cNvCxnSpPr>
            <a:cxnSpLocks/>
          </p:cNvCxnSpPr>
          <p:nvPr/>
        </p:nvCxnSpPr>
        <p:spPr>
          <a:xfrm flipV="1">
            <a:off x="8202457" y="1167785"/>
            <a:ext cx="0" cy="210701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E87720B-ABC8-9A42-8965-DA9F673A41CD}"/>
              </a:ext>
            </a:extLst>
          </p:cNvPr>
          <p:cNvSpPr txBox="1"/>
          <p:nvPr/>
        </p:nvSpPr>
        <p:spPr>
          <a:xfrm>
            <a:off x="9774013" y="1203430"/>
            <a:ext cx="1808508" cy="13542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9051"/>
                </a:solidFill>
              </a:rPr>
              <a:t>AERONET Lidar Ratio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MPLNET Lidar Ratio *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Mean sunrise</a:t>
            </a:r>
          </a:p>
          <a:p>
            <a:endParaRPr lang="en-US" sz="1200" b="1" dirty="0">
              <a:solidFill>
                <a:srgbClr val="FFC000"/>
              </a:solidFill>
            </a:endParaRPr>
          </a:p>
          <a:p>
            <a:endParaRPr lang="en-US" sz="1200" b="1" dirty="0">
              <a:solidFill>
                <a:srgbClr val="FFC000"/>
              </a:solidFill>
            </a:endParaRPr>
          </a:p>
          <a:p>
            <a:endParaRPr lang="en-US" sz="1200" b="1" dirty="0">
              <a:solidFill>
                <a:srgbClr val="FFC000"/>
              </a:solidFill>
            </a:endParaRPr>
          </a:p>
          <a:p>
            <a:r>
              <a:rPr lang="en-US" sz="1000" i="1" dirty="0">
                <a:solidFill>
                  <a:srgbClr val="0070C0"/>
                </a:solidFill>
              </a:rPr>
              <a:t>* L1.5 data, no temp correction</a:t>
            </a:r>
          </a:p>
        </p:txBody>
      </p:sp>
    </p:spTree>
    <p:extLst>
      <p:ext uri="{BB962C8B-B14F-4D97-AF65-F5344CB8AC3E}">
        <p14:creationId xmlns:p14="http://schemas.microsoft.com/office/powerpoint/2010/main" val="39434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02"/>
    </mc:Choice>
    <mc:Fallback xmlns="">
      <p:transition spd="slow" advTm="2050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EC0E07-F8FB-E842-B45C-B97E9384B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726" y="863122"/>
            <a:ext cx="4783015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32E2E-1D83-1B4E-BCEA-9B9048C1D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9759" y="863122"/>
            <a:ext cx="4783015" cy="2743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767E8B-FEAD-F44C-9E59-0EE953BE11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725" y="3881330"/>
            <a:ext cx="4783015" cy="274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B9121D-FE87-8E4F-A175-CD78111731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758" y="3881330"/>
            <a:ext cx="4783015" cy="27432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70442D0-02FD-9343-823C-B51151E51714}"/>
              </a:ext>
            </a:extLst>
          </p:cNvPr>
          <p:cNvCxnSpPr/>
          <p:nvPr/>
        </p:nvCxnSpPr>
        <p:spPr>
          <a:xfrm>
            <a:off x="254382" y="543140"/>
            <a:ext cx="11625943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E76FF87-3635-9F4F-B1AA-5C60FC8DD8EE}"/>
              </a:ext>
            </a:extLst>
          </p:cNvPr>
          <p:cNvSpPr txBox="1"/>
          <p:nvPr/>
        </p:nvSpPr>
        <p:spPr>
          <a:xfrm>
            <a:off x="1876927" y="68077"/>
            <a:ext cx="68078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Diurnal </a:t>
            </a:r>
            <a:r>
              <a:rPr lang="en-US" sz="2000" b="1" dirty="0" err="1"/>
              <a:t>Climatologies</a:t>
            </a:r>
            <a:r>
              <a:rPr lang="en-US" sz="2000" b="1" dirty="0"/>
              <a:t>:  Decadal Summary 2010 - 2020</a:t>
            </a:r>
          </a:p>
        </p:txBody>
      </p:sp>
      <p:pic>
        <p:nvPicPr>
          <p:cNvPr id="13" name="Picture 7" descr="NASA White">
            <a:extLst>
              <a:ext uri="{FF2B5EF4-FFF2-40B4-BE49-F238E27FC236}">
                <a16:creationId xmlns:a16="http://schemas.microsoft.com/office/drawing/2014/main" id="{DBF528D3-8771-1F4E-B3DD-24F1B75B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84213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>
            <a:extLst>
              <a:ext uri="{FF2B5EF4-FFF2-40B4-BE49-F238E27FC236}">
                <a16:creationId xmlns:a16="http://schemas.microsoft.com/office/drawing/2014/main" id="{AAE86C02-88B2-BA4C-AB82-440A52035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430" y="46965"/>
            <a:ext cx="996277" cy="571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6A3748-4C57-C344-8DFE-4084EB61F61F}"/>
              </a:ext>
            </a:extLst>
          </p:cNvPr>
          <p:cNvSpPr txBox="1"/>
          <p:nvPr/>
        </p:nvSpPr>
        <p:spPr>
          <a:xfrm>
            <a:off x="4354103" y="1167785"/>
            <a:ext cx="1438022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accent1"/>
                </a:solidFill>
              </a:rPr>
              <a:t>Low Cloud Fraction</a:t>
            </a:r>
          </a:p>
          <a:p>
            <a:r>
              <a:rPr lang="en-US" sz="1200" b="1" dirty="0">
                <a:solidFill>
                  <a:srgbClr val="7030A0"/>
                </a:solidFill>
              </a:rPr>
              <a:t>Mid Cloud Fraction</a:t>
            </a:r>
          </a:p>
          <a:p>
            <a:r>
              <a:rPr lang="en-US" sz="1200" b="1" dirty="0">
                <a:solidFill>
                  <a:srgbClr val="00FDFF"/>
                </a:solidFill>
              </a:rPr>
              <a:t>High Cloud Fraction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Mean sunrise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C04CF36-594B-264E-A580-146857D1FC18}"/>
              </a:ext>
            </a:extLst>
          </p:cNvPr>
          <p:cNvSpPr txBox="1"/>
          <p:nvPr/>
        </p:nvSpPr>
        <p:spPr>
          <a:xfrm>
            <a:off x="4374686" y="4230966"/>
            <a:ext cx="141743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Mixed Layer Height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Mean sunrise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D15B216-2BDD-2843-BE7C-98BD9ACA02C9}"/>
              </a:ext>
            </a:extLst>
          </p:cNvPr>
          <p:cNvCxnSpPr>
            <a:cxnSpLocks/>
          </p:cNvCxnSpPr>
          <p:nvPr/>
        </p:nvCxnSpPr>
        <p:spPr>
          <a:xfrm flipV="1">
            <a:off x="2817286" y="4171533"/>
            <a:ext cx="0" cy="210701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01E6D32-A53C-5546-BA98-0C9F34B40351}"/>
              </a:ext>
            </a:extLst>
          </p:cNvPr>
          <p:cNvSpPr txBox="1"/>
          <p:nvPr/>
        </p:nvSpPr>
        <p:spPr>
          <a:xfrm>
            <a:off x="9766305" y="4171533"/>
            <a:ext cx="165423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9051"/>
                </a:solidFill>
              </a:rPr>
              <a:t>Column AERONET AOD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Mixed Layer AOD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Mean sunrise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37F9199-E2AB-BD4D-BA70-42053413223A}"/>
              </a:ext>
            </a:extLst>
          </p:cNvPr>
          <p:cNvCxnSpPr>
            <a:cxnSpLocks/>
          </p:cNvCxnSpPr>
          <p:nvPr/>
        </p:nvCxnSpPr>
        <p:spPr>
          <a:xfrm flipV="1">
            <a:off x="8202457" y="4171533"/>
            <a:ext cx="0" cy="210701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979800-1886-E948-A8C2-9461E8EF18C1}"/>
              </a:ext>
            </a:extLst>
          </p:cNvPr>
          <p:cNvCxnSpPr>
            <a:cxnSpLocks/>
          </p:cNvCxnSpPr>
          <p:nvPr/>
        </p:nvCxnSpPr>
        <p:spPr>
          <a:xfrm flipV="1">
            <a:off x="2823515" y="1167785"/>
            <a:ext cx="0" cy="210701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557F71D-BB10-4344-8528-C507FFAD2773}"/>
              </a:ext>
            </a:extLst>
          </p:cNvPr>
          <p:cNvCxnSpPr>
            <a:cxnSpLocks/>
          </p:cNvCxnSpPr>
          <p:nvPr/>
        </p:nvCxnSpPr>
        <p:spPr>
          <a:xfrm flipV="1">
            <a:off x="8202457" y="1167785"/>
            <a:ext cx="0" cy="2107010"/>
          </a:xfrm>
          <a:prstGeom prst="line">
            <a:avLst/>
          </a:prstGeom>
          <a:ln>
            <a:solidFill>
              <a:srgbClr val="FFC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E87720B-ABC8-9A42-8965-DA9F673A41CD}"/>
              </a:ext>
            </a:extLst>
          </p:cNvPr>
          <p:cNvSpPr txBox="1"/>
          <p:nvPr/>
        </p:nvSpPr>
        <p:spPr>
          <a:xfrm>
            <a:off x="9774013" y="1203430"/>
            <a:ext cx="1808508" cy="135421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9051"/>
                </a:solidFill>
              </a:rPr>
              <a:t>AERONET Lidar Ratio</a:t>
            </a:r>
          </a:p>
          <a:p>
            <a:r>
              <a:rPr lang="en-US" sz="1200" b="1" dirty="0">
                <a:solidFill>
                  <a:schemeClr val="accent1"/>
                </a:solidFill>
              </a:rPr>
              <a:t>MPLNET Lidar Ratio *</a:t>
            </a:r>
          </a:p>
          <a:p>
            <a:r>
              <a:rPr lang="en-US" sz="1200" b="1" dirty="0">
                <a:solidFill>
                  <a:srgbClr val="FFC000"/>
                </a:solidFill>
              </a:rPr>
              <a:t>Mean sunrise</a:t>
            </a:r>
          </a:p>
          <a:p>
            <a:endParaRPr lang="en-US" sz="1200" b="1" dirty="0">
              <a:solidFill>
                <a:srgbClr val="FFC000"/>
              </a:solidFill>
            </a:endParaRPr>
          </a:p>
          <a:p>
            <a:endParaRPr lang="en-US" sz="1200" b="1" dirty="0">
              <a:solidFill>
                <a:srgbClr val="FFC000"/>
              </a:solidFill>
            </a:endParaRPr>
          </a:p>
          <a:p>
            <a:endParaRPr lang="en-US" sz="1200" b="1" dirty="0">
              <a:solidFill>
                <a:srgbClr val="FFC000"/>
              </a:solidFill>
            </a:endParaRPr>
          </a:p>
          <a:p>
            <a:r>
              <a:rPr lang="en-US" sz="1000" i="1" dirty="0">
                <a:solidFill>
                  <a:srgbClr val="0070C0"/>
                </a:solidFill>
              </a:rPr>
              <a:t>* L1.5 data, no temp correction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5C509C-9914-6645-8F10-A6F33CAE1994}"/>
              </a:ext>
            </a:extLst>
          </p:cNvPr>
          <p:cNvSpPr/>
          <p:nvPr/>
        </p:nvSpPr>
        <p:spPr>
          <a:xfrm>
            <a:off x="543464" y="733245"/>
            <a:ext cx="11336861" cy="605667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D82D6-2712-BF48-89A2-090C6B7FBD45}"/>
              </a:ext>
            </a:extLst>
          </p:cNvPr>
          <p:cNvSpPr txBox="1"/>
          <p:nvPr/>
        </p:nvSpPr>
        <p:spPr>
          <a:xfrm>
            <a:off x="1763906" y="1574997"/>
            <a:ext cx="7707598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But how useful would these lidar ratios be for CALIPSO after being thrown into a big averaging bucket?</a:t>
            </a:r>
          </a:p>
          <a:p>
            <a:endParaRPr lang="en-US" sz="1400" dirty="0"/>
          </a:p>
          <a:p>
            <a:r>
              <a:rPr lang="en-US" sz="1400" dirty="0"/>
              <a:t>The 10 </a:t>
            </a:r>
            <a:r>
              <a:rPr lang="en-US" sz="1400" dirty="0" err="1"/>
              <a:t>yr</a:t>
            </a:r>
            <a:r>
              <a:rPr lang="en-US" sz="1400" dirty="0"/>
              <a:t> average looks nothing like the monthly results from Feb 2021</a:t>
            </a:r>
          </a:p>
          <a:p>
            <a:endParaRPr lang="en-US" sz="1400" dirty="0"/>
          </a:p>
          <a:p>
            <a:r>
              <a:rPr lang="en-US" sz="1400" dirty="0"/>
              <a:t>The monthly averages will differ from daily.</a:t>
            </a:r>
          </a:p>
          <a:p>
            <a:endParaRPr lang="en-US" sz="1400" dirty="0"/>
          </a:p>
          <a:p>
            <a:r>
              <a:rPr lang="en-US" sz="1400" dirty="0"/>
              <a:t>Extrapolating site results to a region will compound these problems.</a:t>
            </a:r>
          </a:p>
          <a:p>
            <a:endParaRPr lang="en-US" sz="1400" dirty="0"/>
          </a:p>
          <a:p>
            <a:r>
              <a:rPr lang="en-US" sz="1400" dirty="0"/>
              <a:t>Is more detailed analysis required with a different presentation of the results?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F6630A-4A37-F540-837E-E0A881BA3FFB}"/>
              </a:ext>
            </a:extLst>
          </p:cNvPr>
          <p:cNvSpPr/>
          <p:nvPr/>
        </p:nvSpPr>
        <p:spPr>
          <a:xfrm>
            <a:off x="1763906" y="3910985"/>
            <a:ext cx="9658689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400" dirty="0"/>
              <a:t>There have been about 30 MPLNET papers that included analysis of aerosol lidar ratios (but only 2 as the focus)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This work has tapered off in recent years as we’ve shifted to cloud studies, good to be back on aerosol ….</a:t>
            </a:r>
          </a:p>
          <a:p>
            <a:endParaRPr lang="en-US" sz="1400" dirty="0"/>
          </a:p>
          <a:p>
            <a:r>
              <a:rPr lang="en-US" sz="1400" dirty="0"/>
              <a:t>Here we’ll focus on MPLNET papers with lidar ratio data from under-sampled regions.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Asia  (as requested by CALIPSO staff)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Southern Africa (which is also under-sampled)</a:t>
            </a:r>
          </a:p>
        </p:txBody>
      </p:sp>
    </p:spTree>
    <p:extLst>
      <p:ext uri="{BB962C8B-B14F-4D97-AF65-F5344CB8AC3E}">
        <p14:creationId xmlns:p14="http://schemas.microsoft.com/office/powerpoint/2010/main" val="95958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02"/>
    </mc:Choice>
    <mc:Fallback xmlns="">
      <p:transition spd="slow" advTm="205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C18B2F-E783-6F47-91D1-56800099F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67" y="896336"/>
            <a:ext cx="3509195" cy="5307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6B59F4-8F20-D341-AC61-186A2D612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532" y="4288860"/>
            <a:ext cx="6494191" cy="1494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169A77-5D69-DE4D-AE01-4750F4D40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452" y="896336"/>
            <a:ext cx="4743975" cy="1672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90D4C89-8FE5-9D44-9920-A9E9D583A041}"/>
              </a:ext>
            </a:extLst>
          </p:cNvPr>
          <p:cNvSpPr txBox="1"/>
          <p:nvPr/>
        </p:nvSpPr>
        <p:spPr>
          <a:xfrm>
            <a:off x="5215180" y="2843939"/>
            <a:ext cx="67197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Shipboard study of aerosol properties over the Indian Ocean, primary outflow from India.</a:t>
            </a:r>
          </a:p>
          <a:p>
            <a:endParaRPr lang="en-US" sz="1400" dirty="0"/>
          </a:p>
          <a:p>
            <a:r>
              <a:rPr lang="en-US" sz="1400" dirty="0"/>
              <a:t>Quinn et al, 2002 provide airmass characterizations for the INDOEX cruise</a:t>
            </a:r>
          </a:p>
          <a:p>
            <a:endParaRPr lang="en-US" sz="1400" dirty="0"/>
          </a:p>
          <a:p>
            <a:r>
              <a:rPr lang="en-US" sz="1400" dirty="0"/>
              <a:t>Results for each airmass category are provided below: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7A77F-9A9A-944B-ACF6-4C0FBF2B5660}"/>
              </a:ext>
            </a:extLst>
          </p:cNvPr>
          <p:cNvSpPr txBox="1"/>
          <p:nvPr/>
        </p:nvSpPr>
        <p:spPr>
          <a:xfrm>
            <a:off x="3220773" y="79513"/>
            <a:ext cx="5236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Pre-MPLNET INDOEX Study 1999:  Indian Ocean</a:t>
            </a:r>
          </a:p>
        </p:txBody>
      </p:sp>
    </p:spTree>
    <p:extLst>
      <p:ext uri="{BB962C8B-B14F-4D97-AF65-F5344CB8AC3E}">
        <p14:creationId xmlns:p14="http://schemas.microsoft.com/office/powerpoint/2010/main" val="3648437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D2043C-48C1-F941-83CD-8EBE023B4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1" y="3807992"/>
            <a:ext cx="5713046" cy="29067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517907-8119-B645-B91D-C07DF54780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243" y="844952"/>
            <a:ext cx="4240559" cy="5926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C5C9500-519D-2847-A2FF-5E329222F4F9}"/>
              </a:ext>
            </a:extLst>
          </p:cNvPr>
          <p:cNvSpPr txBox="1"/>
          <p:nvPr/>
        </p:nvSpPr>
        <p:spPr>
          <a:xfrm>
            <a:off x="2596799" y="38815"/>
            <a:ext cx="6602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MPLNET Kanpur, India Study 2009-2010:  CALIPSO Validation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098C00-8696-1045-9CC0-FE2C01D97355}"/>
              </a:ext>
            </a:extLst>
          </p:cNvPr>
          <p:cNvSpPr/>
          <p:nvPr/>
        </p:nvSpPr>
        <p:spPr>
          <a:xfrm>
            <a:off x="1259417" y="691063"/>
            <a:ext cx="45935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/>
              <a:t>Misra</a:t>
            </a:r>
            <a:r>
              <a:rPr lang="en-US" sz="1400" dirty="0"/>
              <a:t>, et al, 2012. </a:t>
            </a:r>
            <a:r>
              <a:rPr lang="en-US" sz="1400" i="1" dirty="0"/>
              <a:t>J. Atmos. Oceanic Technol</a:t>
            </a:r>
            <a:r>
              <a:rPr lang="en-US" sz="1400" dirty="0"/>
              <a:t>., 29, 1285–1294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AE2D0E-FD98-B34C-8FDF-A9E2081C3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417" y="998840"/>
            <a:ext cx="4413286" cy="269358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91CC55B-588E-3E46-96E0-EE15355BBF6F}"/>
              </a:ext>
            </a:extLst>
          </p:cNvPr>
          <p:cNvSpPr txBox="1"/>
          <p:nvPr/>
        </p:nvSpPr>
        <p:spPr>
          <a:xfrm>
            <a:off x="0" y="1699300"/>
            <a:ext cx="1568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MPLNET V2 data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CALIPSO V3 data</a:t>
            </a:r>
          </a:p>
        </p:txBody>
      </p:sp>
    </p:spTree>
    <p:extLst>
      <p:ext uri="{BB962C8B-B14F-4D97-AF65-F5344CB8AC3E}">
        <p14:creationId xmlns:p14="http://schemas.microsoft.com/office/powerpoint/2010/main" val="210734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7336</TotalTime>
  <Words>2435</Words>
  <Application>Microsoft Macintosh PowerPoint</Application>
  <PresentationFormat>Widescreen</PresentationFormat>
  <Paragraphs>322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Welton, Ellsworth J. (GSFC-6120)</dc:creator>
  <cp:lastModifiedBy>Welton, Ellsworth J. (GSFC-6120)</cp:lastModifiedBy>
  <cp:revision>75</cp:revision>
  <dcterms:created xsi:type="dcterms:W3CDTF">2021-02-02T16:13:24Z</dcterms:created>
  <dcterms:modified xsi:type="dcterms:W3CDTF">2021-03-08T23:31:35Z</dcterms:modified>
</cp:coreProperties>
</file>