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94" r:id="rId2"/>
    <p:sldId id="393" r:id="rId3"/>
    <p:sldId id="401" r:id="rId4"/>
    <p:sldId id="400" r:id="rId5"/>
    <p:sldId id="386" r:id="rId6"/>
    <p:sldId id="387" r:id="rId7"/>
    <p:sldId id="388" r:id="rId8"/>
    <p:sldId id="385" r:id="rId9"/>
    <p:sldId id="396" r:id="rId10"/>
    <p:sldId id="397" r:id="rId11"/>
    <p:sldId id="398" r:id="rId12"/>
    <p:sldId id="358" r:id="rId13"/>
    <p:sldId id="390" r:id="rId14"/>
    <p:sldId id="392" r:id="rId15"/>
    <p:sldId id="391" r:id="rId16"/>
    <p:sldId id="3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gbin yu" initials="hy" lastIdx="1" clrIdx="0">
    <p:extLst>
      <p:ext uri="{19B8F6BF-5375-455C-9EA6-DF929625EA0E}">
        <p15:presenceInfo xmlns:p15="http://schemas.microsoft.com/office/powerpoint/2012/main" userId="edb3f32886d6c5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EFF"/>
    <a:srgbClr val="FB17FF"/>
    <a:srgbClr val="8D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3"/>
    <p:restoredTop sz="92814"/>
  </p:normalViewPr>
  <p:slideViewPr>
    <p:cSldViewPr snapToGrid="0" snapToObjects="1">
      <p:cViewPr varScale="1">
        <p:scale>
          <a:sx n="129" d="100"/>
          <a:sy n="129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70246-44F7-4E42-9A82-2AD48C902CD9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D90D-173F-E84F-A550-D7DCF4EB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8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1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1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2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2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2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9EC4-0757-EE4F-AB82-9F996F8C8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ACB2D-1C46-1D49-961A-6EC45C5B7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CB812-0E8D-254B-8BA3-680996D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C4160-9B75-7643-8ED4-30DF6ED2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792D-0103-674D-A7D8-8D2F9920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BFA-DC45-7743-8642-AF78A489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7C773-FB28-E94A-A8F2-9A8CDAC0A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36DE7-2949-594C-8D56-0B8F45AD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1BCB1-2999-484D-B0E3-8457F31E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F281-70F0-3E45-B1C5-25754E06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9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06412-A9E3-F14A-9F54-ACA05F527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19D13-6189-B549-AB34-A5B657A5A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22988-BF80-B94B-BC82-5D083841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1BC-E8BF-DE43-9151-09E05852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3127-F613-1342-BF54-2865D51F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822A-9FFF-6143-9D68-4BFF3BC2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70FB-D6A4-A64C-A70A-1ED901AEB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6DCDB-70A7-8142-BE95-A6F397E7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8544-C0CE-2441-AE32-CE27864E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3585D-A02C-174E-8264-55D06B62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1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0CEF-F7E7-5344-A87F-3719F6FC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A8B9F-1D06-3C47-920B-683125D3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9BAD4-F7CC-DD40-BA1D-7E59825A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F144F-C23C-764D-9A8D-53078C4D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6E69F-E09A-F64C-9FBB-A3A6537F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1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272F-CC5B-A745-A861-7CB72133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520-571D-9747-914C-E20C0C7F9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53998-CBBB-294A-899F-60947986A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08EF8-CEA8-F745-8D6C-B3B3E5C8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97504-AF34-F64B-A31C-7395053A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8F8F-0300-3F46-9CFE-442E0844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1DC6-3275-9F4E-AF58-22E75DE0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B763C-4E24-7F4F-8B14-396A29B81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C26E3-0742-C648-B993-40DA79A5F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7CB23-C4FF-CB45-A90B-CB16E7101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144A5-C7D5-A346-9C01-75699FF38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5825E-CBAB-BD4B-9B44-D028D9047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CA3C5-8B4C-A244-97EF-F1A29C40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6A611-2656-8849-8A9E-92148183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A8AF-0283-0B48-9662-4F770D06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C07E7-D60B-C240-8E7F-D3DAB475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DF8FC-EE1C-B34A-A47E-46BFBE3D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D0FC0-B624-6E4D-BF09-F3972F4E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3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BEA81-FB57-854D-A3C7-866A7623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B8AD5-9BFB-7544-ADE0-BAC1A3CB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7E70F-D12E-DE4F-841A-8387FC19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9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53FF-DB6A-5049-B14F-D8086107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345FC-21E3-974C-9480-F93E9CA28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3D7F-4F13-5244-A3B2-334470E15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8EF52-A695-EE41-B498-E47EF990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E4E65-B37B-B945-BEB2-575BE129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220A0-1553-D541-A0E5-5E12D5BF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0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662-D427-2D4E-B405-5F41251E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3790F-85EC-E541-804D-216EDE3AB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97F8C-4106-7544-A95D-0164C7ADC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019A9-26C0-7D42-9B84-3851CA3F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C55B7-C7AA-9446-801B-36B1DB93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2017E-BF04-2145-A14F-1A222D22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00166-C187-8F41-9B50-BFFCEFA6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D5FDA-F876-B347-AC33-2A07A569B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B2993-CDAC-6F46-9268-AB7F33F44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23E04-E89C-894C-B244-21CAE881E265}" type="datetimeFigureOut">
              <a:rPr lang="en-US" smtClean="0"/>
              <a:t>3/8/21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C146E-8C8D-604D-91EB-5ADECD43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6065C-0A5F-E844-B61F-2D662C9A7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8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7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reebucketsofsweat.blogspot.com/2011_08_01_archive.html" TargetMode="External"/><Relationship Id="rId5" Type="http://schemas.openxmlformats.org/officeDocument/2006/relationships/image" Target="../media/image39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Characterizing a Historic African Dust Plume with CALIOP, MODIS, SEVIRI, and GEOS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DDAC2622-49DA-FE43-9FA9-5F3073DEA4BC}"/>
              </a:ext>
            </a:extLst>
          </p:cNvPr>
          <p:cNvSpPr txBox="1">
            <a:spLocks/>
          </p:cNvSpPr>
          <p:nvPr/>
        </p:nvSpPr>
        <p:spPr>
          <a:xfrm>
            <a:off x="640082" y="2175913"/>
            <a:ext cx="10907257" cy="4041194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Hongbin Yu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NASA Goddard Space Flight Center</a:t>
            </a:r>
          </a:p>
          <a:p>
            <a:pPr marL="0" indent="0" algn="ctr">
              <a:spcBef>
                <a:spcPts val="1600"/>
              </a:spcBef>
              <a:buNone/>
            </a:pPr>
            <a:r>
              <a:rPr lang="en-US" sz="27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Qian Tan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Lillian Zhou,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Yaping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Zhou,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Huisheng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Bian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Mian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Chin, Claire Ryder, Robert Levy,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Yaswant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Pradhan,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Yingxi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Shi, Qianqian Song,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Zhibo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Zhang, Peter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Colarco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Dongchul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Kim, Lorraine Remer,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Tianle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Yuan, Olga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Mayol</a:t>
            </a:r>
            <a:r>
              <a:rPr lang="en-US" sz="27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-Bracero, Brent </a:t>
            </a:r>
            <a:r>
              <a:rPr lang="en-US" sz="27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Holben</a:t>
            </a:r>
            <a:endParaRPr lang="en-US" sz="27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000" dirty="0">
              <a:latin typeface="Kai" pitchFamily="2" charset="-122"/>
              <a:ea typeface="Kai" pitchFamily="2" charset="-122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4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ea typeface="Kai" pitchFamily="2" charset="-122"/>
                <a:cs typeface="Times New Roman" panose="02020603050405020304" pitchFamily="18" charset="0"/>
              </a:rPr>
              <a:t>“Observation and modeling of a historic African dust intrusion into the Caribbean Basin and southern U.S. in June 2020”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ea typeface="Kai" pitchFamily="2" charset="-122"/>
                <a:cs typeface="Times New Roman" panose="02020603050405020304" pitchFamily="18" charset="0"/>
              </a:rPr>
              <a:t>submitted to the </a:t>
            </a:r>
            <a:r>
              <a:rPr lang="en-US" sz="1600" i="1" dirty="0">
                <a:latin typeface="Times New Roman" panose="02020603050405020304" pitchFamily="18" charset="0"/>
                <a:ea typeface="Kai" pitchFamily="2" charset="-122"/>
                <a:cs typeface="Times New Roman" panose="02020603050405020304" pitchFamily="18" charset="0"/>
              </a:rPr>
              <a:t>Atmospheric Chemistry and Physics </a:t>
            </a:r>
          </a:p>
          <a:p>
            <a:pPr marL="0" indent="0" algn="ctr">
              <a:spcBef>
                <a:spcPts val="400"/>
              </a:spcBef>
              <a:buNone/>
            </a:pPr>
            <a:endParaRPr lang="en-US" sz="1600" dirty="0">
              <a:latin typeface="Times New Roman" panose="02020603050405020304" pitchFamily="18" charset="0"/>
              <a:ea typeface="Ka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9ED6E7-6390-6F4F-96CE-E684B56D3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13" name="Picture 2" descr="NASA - Mission Objectives">
            <a:extLst>
              <a:ext uri="{FF2B5EF4-FFF2-40B4-BE49-F238E27FC236}">
                <a16:creationId xmlns:a16="http://schemas.microsoft.com/office/drawing/2014/main" id="{428EA72F-3876-2949-8AEC-EF35F39A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32F25DA-32BF-4C43-BA50-F1A3DA531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636" b="86232"/>
          <a:stretch/>
        </p:blipFill>
        <p:spPr>
          <a:xfrm>
            <a:off x="2986289" y="6196971"/>
            <a:ext cx="6784197" cy="6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66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3D0C02-C9EB-F942-96D7-B5B48C6A2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801584D8-663D-C047-BE32-A4A8CE52E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682" t="8460" r="7063" b="67911"/>
          <a:stretch/>
        </p:blipFill>
        <p:spPr>
          <a:xfrm>
            <a:off x="8137743" y="2148668"/>
            <a:ext cx="2628810" cy="21515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F377CC-3688-EC40-8E09-841E91639CF8}"/>
              </a:ext>
            </a:extLst>
          </p:cNvPr>
          <p:cNvSpPr txBox="1"/>
          <p:nvPr/>
        </p:nvSpPr>
        <p:spPr>
          <a:xfrm>
            <a:off x="812935" y="2239054"/>
            <a:ext cx="5019402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 et al. (2008) ~0.31 during the trans-Atlantic transport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SALTRACE: vertically uniform 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theoretical calculation when accounting for dust-absorption induced convection / vertical mixing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485B4-776A-564E-9914-4FCA574306F1}"/>
              </a:ext>
            </a:extLst>
          </p:cNvPr>
          <p:cNvSpPr txBox="1"/>
          <p:nvPr/>
        </p:nvSpPr>
        <p:spPr>
          <a:xfrm rot="2876334">
            <a:off x="8850220" y="3035624"/>
            <a:ext cx="185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 mixing (dashed)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0CD63-72AA-DB48-8539-364B01FCCFFF}"/>
              </a:ext>
            </a:extLst>
          </p:cNvPr>
          <p:cNvSpPr txBox="1"/>
          <p:nvPr/>
        </p:nvSpPr>
        <p:spPr>
          <a:xfrm>
            <a:off x="10847707" y="2327553"/>
            <a:ext cx="113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with mixing (solid)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CE9AC1-EA25-8041-B5E8-BA7C6513340B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10343983" y="2377427"/>
            <a:ext cx="503724" cy="211736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C5229E-33DC-7E46-9E35-755578569A2D}"/>
              </a:ext>
            </a:extLst>
          </p:cNvPr>
          <p:cNvCxnSpPr>
            <a:cxnSpLocks/>
          </p:cNvCxnSpPr>
          <p:nvPr/>
        </p:nvCxnSpPr>
        <p:spPr>
          <a:xfrm flipV="1">
            <a:off x="9612698" y="2515169"/>
            <a:ext cx="558097" cy="422490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E6BFD88-8647-1A44-A259-50BDC161C424}"/>
              </a:ext>
            </a:extLst>
          </p:cNvPr>
          <p:cNvSpPr/>
          <p:nvPr/>
        </p:nvSpPr>
        <p:spPr>
          <a:xfrm>
            <a:off x="10624930" y="3464031"/>
            <a:ext cx="163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Gasteiger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ACP, 2017)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D7B875-E99E-3041-B683-EAE7E369E9F5}"/>
              </a:ext>
            </a:extLst>
          </p:cNvPr>
          <p:cNvGrpSpPr/>
          <p:nvPr/>
        </p:nvGrpSpPr>
        <p:grpSpPr>
          <a:xfrm>
            <a:off x="6038968" y="2177173"/>
            <a:ext cx="1853840" cy="2214165"/>
            <a:chOff x="5874662" y="2364304"/>
            <a:chExt cx="1853840" cy="2204263"/>
          </a:xfrm>
          <a:solidFill>
            <a:schemeClr val="bg1"/>
          </a:solidFill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CC8D0A-F5AF-5E49-96C8-5A831F988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497" t="17710" r="42776" b="55612"/>
            <a:stretch/>
          </p:blipFill>
          <p:spPr>
            <a:xfrm>
              <a:off x="5874662" y="2364304"/>
              <a:ext cx="1853840" cy="2204263"/>
            </a:xfrm>
            <a:prstGeom prst="rect">
              <a:avLst/>
            </a:prstGeom>
            <a:grp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F8E4B2-5FF0-684E-8643-6A6289281A02}"/>
                </a:ext>
              </a:extLst>
            </p:cNvPr>
            <p:cNvSpPr txBox="1"/>
            <p:nvPr/>
          </p:nvSpPr>
          <p:spPr>
            <a:xfrm rot="1410996">
              <a:off x="6410061" y="2853258"/>
              <a:ext cx="704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PDR</a:t>
              </a:r>
            </a:p>
          </p:txBody>
        </p:sp>
      </p:grpSp>
      <p:pic>
        <p:nvPicPr>
          <p:cNvPr id="31" name="Picture 2" descr="NASA - Mission Objectives">
            <a:extLst>
              <a:ext uri="{FF2B5EF4-FFF2-40B4-BE49-F238E27FC236}">
                <a16:creationId xmlns:a16="http://schemas.microsoft.com/office/drawing/2014/main" id="{C8F9A0E7-8B94-5645-AA88-3C7D6BC3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89BF67-72AA-D947-A2A1-F22CDC16C213}"/>
              </a:ext>
            </a:extLst>
          </p:cNvPr>
          <p:cNvGrpSpPr/>
          <p:nvPr/>
        </p:nvGrpSpPr>
        <p:grpSpPr>
          <a:xfrm>
            <a:off x="822572" y="4680829"/>
            <a:ext cx="10759328" cy="2152732"/>
            <a:chOff x="822572" y="4680829"/>
            <a:chExt cx="10759328" cy="21527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DDB01D-34A0-CE48-B448-78466863B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70" t="20817" r="50772" b="61904"/>
            <a:stretch/>
          </p:blipFill>
          <p:spPr>
            <a:xfrm>
              <a:off x="5938664" y="4680829"/>
              <a:ext cx="2085498" cy="190885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70CAE4-4A82-BF4F-8227-4A5FD3777C12}"/>
                </a:ext>
              </a:extLst>
            </p:cNvPr>
            <p:cNvSpPr/>
            <p:nvPr/>
          </p:nvSpPr>
          <p:spPr>
            <a:xfrm>
              <a:off x="5935649" y="6495007"/>
              <a:ext cx="21904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(Yang et al., GRL, 2013)</a:t>
              </a:r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CCA5E362-783F-A847-9ECB-8E04301819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77" b="55014"/>
            <a:stretch/>
          </p:blipFill>
          <p:spPr bwMode="auto">
            <a:xfrm>
              <a:off x="9612698" y="4703408"/>
              <a:ext cx="1969202" cy="2073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AA3BBE-9E17-1149-8A50-7C33CA556272}"/>
                </a:ext>
              </a:extLst>
            </p:cNvPr>
            <p:cNvSpPr/>
            <p:nvPr/>
          </p:nvSpPr>
          <p:spPr>
            <a:xfrm>
              <a:off x="8407014" y="5204771"/>
              <a:ext cx="13688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(Huang et al., GRL, 2020)</a:t>
              </a:r>
              <a:endParaRPr lang="en-US" sz="1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92EBF0-9A70-3B48-BA0C-86F019262BA2}"/>
                </a:ext>
              </a:extLst>
            </p:cNvPr>
            <p:cNvSpPr txBox="1"/>
            <p:nvPr/>
          </p:nvSpPr>
          <p:spPr>
            <a:xfrm>
              <a:off x="822572" y="5126866"/>
              <a:ext cx="5019402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Inconsistent with </a:t>
              </a:r>
            </a:p>
            <a:p>
              <a:pPr marL="800100" lvl="1" indent="-342900">
                <a:buFont typeface="Wingdings" pitchFamily="2" charset="2"/>
                <a:buChar char="q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particle-shape induced “sorting” effect</a:t>
              </a:r>
            </a:p>
            <a:p>
              <a:pPr marL="800100" lvl="1" indent="-342900">
                <a:buFont typeface="Wingdings" pitchFamily="2" charset="2"/>
                <a:buChar char="q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observed increasing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asphericity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(AR)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35" y="692649"/>
            <a:ext cx="10399215" cy="13779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CALIOP PDR data consistent with other studies?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783760-4CCB-AA44-8387-1783DFD0EB4C}"/>
              </a:ext>
            </a:extLst>
          </p:cNvPr>
          <p:cNvCxnSpPr>
            <a:cxnSpLocks/>
          </p:cNvCxnSpPr>
          <p:nvPr/>
        </p:nvCxnSpPr>
        <p:spPr>
          <a:xfrm flipV="1">
            <a:off x="764516" y="4527292"/>
            <a:ext cx="11109237" cy="9038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685360"/>
            <a:ext cx="10264697" cy="12121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dust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ize during the trans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 observed by MODIS?</a:t>
            </a: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3D0C02-C9EB-F942-96D7-B5B48C6A2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C7771D-3BB4-254C-A618-257DAFF34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00" y="2364834"/>
            <a:ext cx="5900961" cy="304347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E45FD6FE-51F9-CC40-96F3-47F00B82B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806341"/>
              </p:ext>
            </p:extLst>
          </p:nvPr>
        </p:nvGraphicFramePr>
        <p:xfrm>
          <a:off x="266469" y="5666379"/>
          <a:ext cx="9477589" cy="741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49198">
                  <a:extLst>
                    <a:ext uri="{9D8B030D-6E8A-4147-A177-3AD203B41FA5}">
                      <a16:colId xmlns:a16="http://schemas.microsoft.com/office/drawing/2014/main" val="2599849827"/>
                    </a:ext>
                  </a:extLst>
                </a:gridCol>
                <a:gridCol w="725557">
                  <a:extLst>
                    <a:ext uri="{9D8B030D-6E8A-4147-A177-3AD203B41FA5}">
                      <a16:colId xmlns:a16="http://schemas.microsoft.com/office/drawing/2014/main" val="806262805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2976758512"/>
                    </a:ext>
                  </a:extLst>
                </a:gridCol>
                <a:gridCol w="864704">
                  <a:extLst>
                    <a:ext uri="{9D8B030D-6E8A-4147-A177-3AD203B41FA5}">
                      <a16:colId xmlns:a16="http://schemas.microsoft.com/office/drawing/2014/main" val="1866380820"/>
                    </a:ext>
                  </a:extLst>
                </a:gridCol>
                <a:gridCol w="1013792">
                  <a:extLst>
                    <a:ext uri="{9D8B030D-6E8A-4147-A177-3AD203B41FA5}">
                      <a16:colId xmlns:a16="http://schemas.microsoft.com/office/drawing/2014/main" val="4014854110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3098176481"/>
                    </a:ext>
                  </a:extLst>
                </a:gridCol>
                <a:gridCol w="1113182">
                  <a:extLst>
                    <a:ext uri="{9D8B030D-6E8A-4147-A177-3AD203B41FA5}">
                      <a16:colId xmlns:a16="http://schemas.microsoft.com/office/drawing/2014/main" val="4031375179"/>
                    </a:ext>
                  </a:extLst>
                </a:gridCol>
                <a:gridCol w="734440">
                  <a:extLst>
                    <a:ext uri="{9D8B030D-6E8A-4147-A177-3AD203B41FA5}">
                      <a16:colId xmlns:a16="http://schemas.microsoft.com/office/drawing/2014/main" val="1422362542"/>
                    </a:ext>
                  </a:extLst>
                </a:gridCol>
                <a:gridCol w="1185528">
                  <a:extLst>
                    <a:ext uri="{9D8B030D-6E8A-4147-A177-3AD203B41FA5}">
                      <a16:colId xmlns:a16="http://schemas.microsoft.com/office/drawing/2014/main" val="2762496139"/>
                    </a:ext>
                  </a:extLst>
                </a:gridCol>
                <a:gridCol w="783484">
                  <a:extLst>
                    <a:ext uri="{9D8B030D-6E8A-4147-A177-3AD203B41FA5}">
                      <a16:colId xmlns:a16="http://schemas.microsoft.com/office/drawing/2014/main" val="2649172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Tallahassee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Miami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7030A0"/>
                          </a:solidFill>
                        </a:rPr>
                        <a:t>La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</a:rPr>
                        <a:t>Parguera</a:t>
                      </a:r>
                      <a:endParaRPr 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F0"/>
                          </a:solidFill>
                        </a:rPr>
                        <a:t>San Juan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Guadeloup</a:t>
                      </a:r>
                      <a:endParaRPr lang="en-US" sz="14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Barbados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Cape Verde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Dakar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Tamanrasset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62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0.19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F0"/>
                          </a:solidFill>
                        </a:rPr>
                        <a:t>0.20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4"/>
                          </a:solidFill>
                        </a:rPr>
                        <a:t>0.22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0.19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FMF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588681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35A52E8B-5F4F-4F4A-9534-DB6828088182}"/>
              </a:ext>
            </a:extLst>
          </p:cNvPr>
          <p:cNvSpPr txBox="1"/>
          <p:nvPr/>
        </p:nvSpPr>
        <p:spPr>
          <a:xfrm>
            <a:off x="6810448" y="2226323"/>
            <a:ext cx="493907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Fine-mode fraction or FMF </a:t>
            </a:r>
            <a:r>
              <a:rPr lang="en-US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 fraction of sub-micron aerosol contributing to AOD at 550 nm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A01D22-BB55-314F-AEA4-277D21742DB8}"/>
              </a:ext>
            </a:extLst>
          </p:cNvPr>
          <p:cNvSpPr txBox="1"/>
          <p:nvPr/>
        </p:nvSpPr>
        <p:spPr>
          <a:xfrm>
            <a:off x="6832673" y="2960697"/>
            <a:ext cx="4939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FMF increases with increasing transport distance </a:t>
            </a:r>
            <a:r>
              <a:rPr lang="en-US" i="1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(+0.03/10deg) </a:t>
            </a:r>
            <a:r>
              <a:rPr lang="en-US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dust particles finer due to preferential removal of coarse particles?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AERONET FMF: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than MODIS in African coast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discernable change from Africa to Caribbean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from Caribbean to the Gulf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8E394C-5481-1F4C-8214-7B843648021E}"/>
              </a:ext>
            </a:extLst>
          </p:cNvPr>
          <p:cNvSpPr/>
          <p:nvPr/>
        </p:nvSpPr>
        <p:spPr>
          <a:xfrm>
            <a:off x="4009172" y="5579243"/>
            <a:ext cx="996091" cy="964095"/>
          </a:xfrm>
          <a:prstGeom prst="rect">
            <a:avLst/>
          </a:prstGeom>
          <a:noFill/>
          <a:ln w="63500">
            <a:solidFill>
              <a:srgbClr val="FB1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9F5836-6E54-D347-9851-8FE04EE463FC}"/>
              </a:ext>
            </a:extLst>
          </p:cNvPr>
          <p:cNvSpPr txBox="1"/>
          <p:nvPr/>
        </p:nvSpPr>
        <p:spPr>
          <a:xfrm rot="19895000">
            <a:off x="3285223" y="2682008"/>
            <a:ext cx="536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17FF"/>
                </a:solidFill>
              </a:rPr>
              <a:t>?</a:t>
            </a:r>
          </a:p>
        </p:txBody>
      </p:sp>
      <p:pic>
        <p:nvPicPr>
          <p:cNvPr id="43" name="Picture 2" descr="NASA - Mission Objectives">
            <a:extLst>
              <a:ext uri="{FF2B5EF4-FFF2-40B4-BE49-F238E27FC236}">
                <a16:creationId xmlns:a16="http://schemas.microsoft.com/office/drawing/2014/main" id="{D774778A-FB3B-0F45-A96A-5A0F4C0F0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BE308C-F226-9847-8E42-C25E96F06077}"/>
              </a:ext>
            </a:extLst>
          </p:cNvPr>
          <p:cNvGrpSpPr/>
          <p:nvPr/>
        </p:nvGrpSpPr>
        <p:grpSpPr>
          <a:xfrm>
            <a:off x="1199729" y="2756036"/>
            <a:ext cx="5055122" cy="2095501"/>
            <a:chOff x="1199729" y="2756036"/>
            <a:chExt cx="5055122" cy="209550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3206E20-54A3-2F4A-9271-E523A4B70118}"/>
                </a:ext>
              </a:extLst>
            </p:cNvPr>
            <p:cNvSpPr/>
            <p:nvPr/>
          </p:nvSpPr>
          <p:spPr>
            <a:xfrm>
              <a:off x="1275886" y="2756036"/>
              <a:ext cx="1235644" cy="209550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5F2B357-D24E-2343-85F5-BAA462F5E0A8}"/>
                </a:ext>
              </a:extLst>
            </p:cNvPr>
            <p:cNvSpPr/>
            <p:nvPr/>
          </p:nvSpPr>
          <p:spPr>
            <a:xfrm>
              <a:off x="2497215" y="2756036"/>
              <a:ext cx="1271760" cy="209550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D9B101A-14ED-4642-BB1E-F9B2DCBDCD99}"/>
                </a:ext>
              </a:extLst>
            </p:cNvPr>
            <p:cNvSpPr/>
            <p:nvPr/>
          </p:nvSpPr>
          <p:spPr>
            <a:xfrm>
              <a:off x="5032794" y="2756036"/>
              <a:ext cx="1222057" cy="209550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05B145-9644-DF40-92C2-D5EE8A15409F}"/>
                </a:ext>
              </a:extLst>
            </p:cNvPr>
            <p:cNvSpPr txBox="1"/>
            <p:nvPr/>
          </p:nvSpPr>
          <p:spPr>
            <a:xfrm>
              <a:off x="1199729" y="4513507"/>
              <a:ext cx="1358349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Gulf of Mexico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1CF546-DD38-9144-80E6-F0175EE8B0FA}"/>
                </a:ext>
              </a:extLst>
            </p:cNvPr>
            <p:cNvSpPr txBox="1"/>
            <p:nvPr/>
          </p:nvSpPr>
          <p:spPr>
            <a:xfrm>
              <a:off x="2701906" y="4532717"/>
              <a:ext cx="950651" cy="3077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Caribbean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0CFC2-7DEC-2F45-9E8D-F170451FED28}"/>
                </a:ext>
              </a:extLst>
            </p:cNvPr>
            <p:cNvSpPr txBox="1"/>
            <p:nvPr/>
          </p:nvSpPr>
          <p:spPr>
            <a:xfrm>
              <a:off x="5102030" y="4513507"/>
              <a:ext cx="1152821" cy="3077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African coast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66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" y="634995"/>
            <a:ext cx="11067590" cy="12121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Satellites vs GEOS – AOD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4A29DF-0A67-004F-B795-AC439834351E}"/>
              </a:ext>
            </a:extLst>
          </p:cNvPr>
          <p:cNvGrpSpPr/>
          <p:nvPr/>
        </p:nvGrpSpPr>
        <p:grpSpPr>
          <a:xfrm>
            <a:off x="812936" y="1710783"/>
            <a:ext cx="5139624" cy="4013649"/>
            <a:chOff x="330649" y="1255701"/>
            <a:chExt cx="3913313" cy="329405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71A7FC4-AB23-DB43-8B71-C1D8271D3A54}"/>
                </a:ext>
              </a:extLst>
            </p:cNvPr>
            <p:cNvGrpSpPr/>
            <p:nvPr/>
          </p:nvGrpSpPr>
          <p:grpSpPr>
            <a:xfrm>
              <a:off x="330649" y="1255701"/>
              <a:ext cx="3913313" cy="3294052"/>
              <a:chOff x="282670" y="1947239"/>
              <a:chExt cx="3913313" cy="3294052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CBEE369-53A0-3947-982A-63145EEAA5DF}"/>
                  </a:ext>
                </a:extLst>
              </p:cNvPr>
              <p:cNvGrpSpPr/>
              <p:nvPr/>
            </p:nvGrpSpPr>
            <p:grpSpPr>
              <a:xfrm>
                <a:off x="377465" y="1947239"/>
                <a:ext cx="3818518" cy="3294052"/>
                <a:chOff x="411975" y="2704680"/>
                <a:chExt cx="3477088" cy="2052761"/>
              </a:xfrm>
            </p:grpSpPr>
            <p:pic>
              <p:nvPicPr>
                <p:cNvPr id="72" name="Picture 71" descr="A screenshot of a computer screen&#10;&#10;Description automatically generated">
                  <a:extLst>
                    <a:ext uri="{FF2B5EF4-FFF2-40B4-BE49-F238E27FC236}">
                      <a16:creationId xmlns:a16="http://schemas.microsoft.com/office/drawing/2014/main" id="{7A5AC7AA-B61E-3449-9CDF-37041942D5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" b="3790"/>
                <a:stretch/>
              </p:blipFill>
              <p:spPr>
                <a:xfrm>
                  <a:off x="411975" y="2978896"/>
                  <a:ext cx="3477088" cy="1778545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187EC0B-0B73-A140-A018-9A286FF940B8}"/>
                    </a:ext>
                  </a:extLst>
                </p:cNvPr>
                <p:cNvSpPr txBox="1"/>
                <p:nvPr/>
              </p:nvSpPr>
              <p:spPr>
                <a:xfrm>
                  <a:off x="1542739" y="2704680"/>
                  <a:ext cx="1403904" cy="326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MODIS</a:t>
                  </a: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3CD37D4-493A-4841-BFCC-3CC3D7DF1A6A}"/>
                  </a:ext>
                </a:extLst>
              </p:cNvPr>
              <p:cNvSpPr txBox="1"/>
              <p:nvPr/>
            </p:nvSpPr>
            <p:spPr>
              <a:xfrm rot="16200000">
                <a:off x="-353936" y="3228945"/>
                <a:ext cx="16733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Day of June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EA3346-5234-6F4F-888A-11C627DD2AED}"/>
                  </a:ext>
                </a:extLst>
              </p:cNvPr>
              <p:cNvSpPr txBox="1"/>
              <p:nvPr/>
            </p:nvSpPr>
            <p:spPr>
              <a:xfrm>
                <a:off x="1717414" y="4595923"/>
                <a:ext cx="1541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Longitude</a:t>
                </a:r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A91EDE5-321C-E846-89D0-CA2892842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800" y="2581775"/>
              <a:ext cx="2710544" cy="903514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8A4F1B6-CE9E-9747-8F28-52C7E5F98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2125" y="3150327"/>
              <a:ext cx="2548295" cy="674141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57DC765-7612-A847-A5BE-8949B0A2CF35}"/>
              </a:ext>
            </a:extLst>
          </p:cNvPr>
          <p:cNvGrpSpPr/>
          <p:nvPr/>
        </p:nvGrpSpPr>
        <p:grpSpPr>
          <a:xfrm>
            <a:off x="6209094" y="1733756"/>
            <a:ext cx="5319171" cy="3990676"/>
            <a:chOff x="4241366" y="1265800"/>
            <a:chExt cx="3741532" cy="328412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5792287-8800-D343-A00A-DEAEDA1CCEF2}"/>
                </a:ext>
              </a:extLst>
            </p:cNvPr>
            <p:cNvGrpSpPr/>
            <p:nvPr/>
          </p:nvGrpSpPr>
          <p:grpSpPr>
            <a:xfrm>
              <a:off x="4241366" y="1265800"/>
              <a:ext cx="3741532" cy="3284121"/>
              <a:chOff x="4206816" y="1957166"/>
              <a:chExt cx="3741532" cy="328412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36495E3-63B2-4749-A62B-5EF8E328FBAB}"/>
                  </a:ext>
                </a:extLst>
              </p:cNvPr>
              <p:cNvGrpSpPr/>
              <p:nvPr/>
            </p:nvGrpSpPr>
            <p:grpSpPr>
              <a:xfrm>
                <a:off x="4290777" y="1957166"/>
                <a:ext cx="3657571" cy="3284121"/>
                <a:chOff x="4296702" y="2553445"/>
                <a:chExt cx="3090971" cy="3281804"/>
              </a:xfrm>
            </p:grpSpPr>
            <p:pic>
              <p:nvPicPr>
                <p:cNvPr id="87" name="Picture 86" descr="A screen shot of a computer monitor&#10;&#10;Description automatically generated">
                  <a:extLst>
                    <a:ext uri="{FF2B5EF4-FFF2-40B4-BE49-F238E27FC236}">
                      <a16:creationId xmlns:a16="http://schemas.microsoft.com/office/drawing/2014/main" id="{A4C84254-5EC3-C440-9EF0-3A6F14A711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319" r="1699" b="4103"/>
                <a:stretch/>
              </p:blipFill>
              <p:spPr>
                <a:xfrm>
                  <a:off x="4296702" y="2977754"/>
                  <a:ext cx="3090971" cy="2857495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9637ADF6-DADE-8241-A954-692CDF5DE4ED}"/>
                    </a:ext>
                  </a:extLst>
                </p:cNvPr>
                <p:cNvSpPr txBox="1"/>
                <p:nvPr/>
              </p:nvSpPr>
              <p:spPr>
                <a:xfrm>
                  <a:off x="5306922" y="2553445"/>
                  <a:ext cx="1070531" cy="522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GEOS</a:t>
                  </a: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D468E0A-CB0C-2946-9677-1F350839C22F}"/>
                  </a:ext>
                </a:extLst>
              </p:cNvPr>
              <p:cNvSpPr txBox="1"/>
              <p:nvPr/>
            </p:nvSpPr>
            <p:spPr>
              <a:xfrm rot="16200000">
                <a:off x="3685553" y="3362359"/>
                <a:ext cx="1349736" cy="307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Day of June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E508AA0-8859-7B4E-9A20-95EB2226C5EA}"/>
                  </a:ext>
                </a:extLst>
              </p:cNvPr>
              <p:cNvSpPr txBox="1"/>
              <p:nvPr/>
            </p:nvSpPr>
            <p:spPr>
              <a:xfrm>
                <a:off x="5625543" y="4595136"/>
                <a:ext cx="1541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Longitude</a:t>
                </a:r>
              </a:p>
            </p:txBody>
          </p: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797FDBE-184C-294F-9C50-341177F59D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8854" y="2593844"/>
              <a:ext cx="2658476" cy="905623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E5D6BB1-C07A-594D-BCED-427056509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9034" y="3150327"/>
              <a:ext cx="2548295" cy="674141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F8FF7DC-979E-2D49-869A-8B3848ACE09B}"/>
              </a:ext>
            </a:extLst>
          </p:cNvPr>
          <p:cNvSpPr txBox="1"/>
          <p:nvPr/>
        </p:nvSpPr>
        <p:spPr>
          <a:xfrm>
            <a:off x="1075682" y="5820795"/>
            <a:ext cx="10432493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GEOS underestimated AOD by factors of 2-4 for the “Godzilla” plume.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400" dirty="0">
                <a:solidFill>
                  <a:schemeClr val="accent4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GEOS did better job for the secondary plume (~2x).</a:t>
            </a:r>
          </a:p>
        </p:txBody>
      </p:sp>
      <p:pic>
        <p:nvPicPr>
          <p:cNvPr id="30" name="Picture 2" descr="NASA - Mission Objectives">
            <a:extLst>
              <a:ext uri="{FF2B5EF4-FFF2-40B4-BE49-F238E27FC236}">
                <a16:creationId xmlns:a16="http://schemas.microsoft.com/office/drawing/2014/main" id="{2B8B9E56-2DDB-8F49-A525-7AC1A51E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4673B7-54FA-8445-9953-66C4E77BF3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1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1CFB7F-0CB4-CB48-903B-323102499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79" y="744537"/>
            <a:ext cx="11173422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vs. GEOS – Saharan Desert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642A4AA-78DD-9C4C-8DE0-067E6F601E5E}"/>
              </a:ext>
            </a:extLst>
          </p:cNvPr>
          <p:cNvSpPr txBox="1">
            <a:spLocks/>
          </p:cNvSpPr>
          <p:nvPr/>
        </p:nvSpPr>
        <p:spPr>
          <a:xfrm>
            <a:off x="8138649" y="2158522"/>
            <a:ext cx="2436734" cy="3846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2020-06-14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A0E5B7-DC1B-C345-A7C7-EE82A6E7DC3A}"/>
              </a:ext>
            </a:extLst>
          </p:cNvPr>
          <p:cNvSpPr txBox="1"/>
          <p:nvPr/>
        </p:nvSpPr>
        <p:spPr>
          <a:xfrm>
            <a:off x="8174874" y="2642924"/>
            <a:ext cx="35472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 underestimated AOD of Nigerian dust sources.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 didn’t raise up adequate dust in haboob to high altitudes, which will affect the ensuing long-range transport.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9A6150-7154-1B4C-AE1C-80C7F414086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8095" y="2060610"/>
            <a:ext cx="7401889" cy="47879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F68F4B-ACCF-024D-A275-7B444ADADB7F}"/>
              </a:ext>
            </a:extLst>
          </p:cNvPr>
          <p:cNvSpPr/>
          <p:nvPr/>
        </p:nvSpPr>
        <p:spPr>
          <a:xfrm>
            <a:off x="5384574" y="2276505"/>
            <a:ext cx="511156" cy="4280641"/>
          </a:xfrm>
          <a:prstGeom prst="round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5F1AC0-B3B2-BC4E-9F14-44B6E0AE1DF8}"/>
              </a:ext>
            </a:extLst>
          </p:cNvPr>
          <p:cNvSpPr/>
          <p:nvPr/>
        </p:nvSpPr>
        <p:spPr>
          <a:xfrm>
            <a:off x="1452198" y="2699318"/>
            <a:ext cx="363081" cy="355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229F1E2-695B-444B-911F-03D59FD55F31}"/>
              </a:ext>
            </a:extLst>
          </p:cNvPr>
          <p:cNvSpPr/>
          <p:nvPr/>
        </p:nvSpPr>
        <p:spPr>
          <a:xfrm>
            <a:off x="1452199" y="4328773"/>
            <a:ext cx="363080" cy="355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" descr="NASA - Mission Objectives">
            <a:extLst>
              <a:ext uri="{FF2B5EF4-FFF2-40B4-BE49-F238E27FC236}">
                <a16:creationId xmlns:a16="http://schemas.microsoft.com/office/drawing/2014/main" id="{FEE2AD7A-2784-1E42-BD08-D0C5B9FC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32524F-78B9-8443-9260-4E861AC20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27" y="571853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Satellites vs GEOS – Vertical Distribution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58A0A5-3F11-F34B-98A3-ACDCABA97A46}"/>
              </a:ext>
            </a:extLst>
          </p:cNvPr>
          <p:cNvGrpSpPr/>
          <p:nvPr/>
        </p:nvGrpSpPr>
        <p:grpSpPr>
          <a:xfrm>
            <a:off x="8061627" y="1577678"/>
            <a:ext cx="3730574" cy="3960882"/>
            <a:chOff x="7983348" y="1575715"/>
            <a:chExt cx="3568467" cy="3983687"/>
          </a:xfrm>
        </p:grpSpPr>
        <p:pic>
          <p:nvPicPr>
            <p:cNvPr id="39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07A76FFA-3C5B-864C-862C-7CB55BF874C6}"/>
                </a:ext>
              </a:extLst>
            </p:cNvPr>
            <p:cNvPicPr/>
            <p:nvPr/>
          </p:nvPicPr>
          <p:blipFill rotWithShape="1">
            <a:blip r:embed="rId3"/>
            <a:srcRect l="1" r="64824" b="68273"/>
            <a:stretch/>
          </p:blipFill>
          <p:spPr>
            <a:xfrm>
              <a:off x="8688531" y="3200375"/>
              <a:ext cx="2322421" cy="2359027"/>
            </a:xfrm>
            <a:prstGeom prst="rect">
              <a:avLst/>
            </a:prstGeom>
          </p:spPr>
        </p:pic>
        <p:pic>
          <p:nvPicPr>
            <p:cNvPr id="4" name="Picture 3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59562212-A74D-7048-AA9A-41212F32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70" t="19444" r="8732" b="28445"/>
            <a:stretch/>
          </p:blipFill>
          <p:spPr>
            <a:xfrm>
              <a:off x="7983348" y="1575715"/>
              <a:ext cx="3568467" cy="165399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800F0F-0D8A-C14A-82D3-AB213C1A869A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474" y="2138942"/>
              <a:ext cx="91251" cy="673945"/>
            </a:xfrm>
            <a:prstGeom prst="line">
              <a:avLst/>
            </a:prstGeom>
            <a:ln w="50800">
              <a:solidFill>
                <a:srgbClr val="FB17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C0C5DA-D313-A941-BAC2-A5E52F243762}"/>
              </a:ext>
            </a:extLst>
          </p:cNvPr>
          <p:cNvGrpSpPr/>
          <p:nvPr/>
        </p:nvGrpSpPr>
        <p:grpSpPr>
          <a:xfrm>
            <a:off x="728797" y="1577678"/>
            <a:ext cx="3500094" cy="3948652"/>
            <a:chOff x="434219" y="1591208"/>
            <a:chExt cx="3664400" cy="4049974"/>
          </a:xfrm>
        </p:grpSpPr>
        <p:pic>
          <p:nvPicPr>
            <p:cNvPr id="11" name="Picture 10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D284824E-5DD1-654F-A627-0A28B8B6C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39" t="19518" r="8636" b="27938"/>
            <a:stretch/>
          </p:blipFill>
          <p:spPr>
            <a:xfrm>
              <a:off x="434219" y="1591208"/>
              <a:ext cx="3664400" cy="1712040"/>
            </a:xfrm>
            <a:prstGeom prst="rect">
              <a:avLst/>
            </a:prstGeom>
          </p:spPr>
        </p:pic>
        <p:pic>
          <p:nvPicPr>
            <p:cNvPr id="20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19550D50-5783-DE40-9731-969C4276F24E}"/>
                </a:ext>
              </a:extLst>
            </p:cNvPr>
            <p:cNvPicPr/>
            <p:nvPr/>
          </p:nvPicPr>
          <p:blipFill rotWithShape="1">
            <a:blip r:embed="rId3"/>
            <a:srcRect t="68577" r="64418"/>
            <a:stretch/>
          </p:blipFill>
          <p:spPr>
            <a:xfrm>
              <a:off x="868040" y="3302457"/>
              <a:ext cx="2322421" cy="2338725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4CBCE7A-85E5-ED43-93A2-59DB509D5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541" y="2179431"/>
              <a:ext cx="150177" cy="687833"/>
            </a:xfrm>
            <a:prstGeom prst="line">
              <a:avLst/>
            </a:prstGeom>
            <a:ln w="50800">
              <a:solidFill>
                <a:srgbClr val="FB17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4EB183-61EC-B349-B031-56EEFBCCED01}"/>
              </a:ext>
            </a:extLst>
          </p:cNvPr>
          <p:cNvGrpSpPr/>
          <p:nvPr/>
        </p:nvGrpSpPr>
        <p:grpSpPr>
          <a:xfrm>
            <a:off x="4263735" y="1581967"/>
            <a:ext cx="3757110" cy="4007685"/>
            <a:chOff x="4202326" y="1584498"/>
            <a:chExt cx="3677315" cy="4008807"/>
          </a:xfrm>
        </p:grpSpPr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D93DBED-00A0-9449-950B-B240D4D99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20" t="19720" r="8561" b="27957"/>
            <a:stretch/>
          </p:blipFill>
          <p:spPr>
            <a:xfrm>
              <a:off x="4202326" y="1584498"/>
              <a:ext cx="3677315" cy="1702881"/>
            </a:xfrm>
            <a:prstGeom prst="rect">
              <a:avLst/>
            </a:prstGeom>
          </p:spPr>
        </p:pic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2A50ACCA-8D96-9A4D-925E-ADF5E0E1A6EE}"/>
                </a:ext>
              </a:extLst>
            </p:cNvPr>
            <p:cNvPicPr/>
            <p:nvPr/>
          </p:nvPicPr>
          <p:blipFill rotWithShape="1">
            <a:blip r:embed="rId3"/>
            <a:srcRect l="1" t="34325" r="64824" b="33641"/>
            <a:stretch/>
          </p:blipFill>
          <p:spPr>
            <a:xfrm>
              <a:off x="4879773" y="3254580"/>
              <a:ext cx="2322421" cy="2338725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AF33A5-3295-A44D-850F-A4B42ABBFFC4}"/>
                </a:ext>
              </a:extLst>
            </p:cNvPr>
            <p:cNvCxnSpPr>
              <a:cxnSpLocks/>
            </p:cNvCxnSpPr>
            <p:nvPr/>
          </p:nvCxnSpPr>
          <p:spPr>
            <a:xfrm>
              <a:off x="6239537" y="2168836"/>
              <a:ext cx="91251" cy="673945"/>
            </a:xfrm>
            <a:prstGeom prst="line">
              <a:avLst/>
            </a:prstGeom>
            <a:ln w="50800">
              <a:solidFill>
                <a:srgbClr val="FB17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182A7D-59B8-6848-A3CE-E7B465860B93}"/>
              </a:ext>
            </a:extLst>
          </p:cNvPr>
          <p:cNvSpPr txBox="1"/>
          <p:nvPr/>
        </p:nvSpPr>
        <p:spPr>
          <a:xfrm>
            <a:off x="704761" y="5469410"/>
            <a:ext cx="10907863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tIns="0" bIns="0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 misses the elevated dust plume, which can be attributed to the inadequate dust lifting in source.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CALIOP to GEOS AOD ratio:  1.5 in African coast, 2 in mid-Atlantic, and 3 in Caribbean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866E6A5-B14C-B843-8DA8-2B14ED1DCC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28" name="Picture 2" descr="NASA - Mission Objectives">
            <a:extLst>
              <a:ext uri="{FF2B5EF4-FFF2-40B4-BE49-F238E27FC236}">
                <a16:creationId xmlns:a16="http://schemas.microsoft.com/office/drawing/2014/main" id="{E287CC37-D100-174B-88DE-CB1BD67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0ACCF48-818D-4E4E-B4A1-FF662D784CF6}"/>
              </a:ext>
            </a:extLst>
          </p:cNvPr>
          <p:cNvSpPr txBox="1"/>
          <p:nvPr/>
        </p:nvSpPr>
        <p:spPr>
          <a:xfrm>
            <a:off x="704760" y="6155602"/>
            <a:ext cx="10907864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tIns="0" bIns="0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Assimilating AOD cannot correct model’s issues in vertical structure. Instead, it could put too much dust in lower layer and also artificially enhance dust deposition. </a:t>
            </a:r>
          </a:p>
        </p:txBody>
      </p:sp>
    </p:spTree>
    <p:extLst>
      <p:ext uri="{BB962C8B-B14F-4D97-AF65-F5344CB8AC3E}">
        <p14:creationId xmlns:p14="http://schemas.microsoft.com/office/powerpoint/2010/main" val="119317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624" y="800392"/>
            <a:ext cx="10007579" cy="121210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Summary: what to remember about the Godzilla dust plume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8FB9D6-E043-8842-A004-6C2DE3D22A06}"/>
              </a:ext>
            </a:extLst>
          </p:cNvPr>
          <p:cNvSpPr txBox="1">
            <a:spLocks/>
          </p:cNvSpPr>
          <p:nvPr/>
        </p:nvSpPr>
        <p:spPr>
          <a:xfrm>
            <a:off x="404564" y="2177170"/>
            <a:ext cx="11372580" cy="4398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historic dust intrusion significantly degraded air quality.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Haboobs and unique synoptic systems are responsible for this record-breaking event.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was mixed up to 6-8 km, as CALIOP data show.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was accumulated in African coast for about four days before heading westwards.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Particulate depolarization ratio remains constant in the vertical and during the trans-Atlantic transport. For size change, CALIOP and MODIS agree to some extent.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GEOS model captured the plume track quite well. However, the model has several deficiencies: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 / underestimating haboob dust sources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lifting enough dust to high altitudes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substantially underestimating magnitude of the dust intrusion</a:t>
            </a:r>
          </a:p>
        </p:txBody>
      </p:sp>
      <p:pic>
        <p:nvPicPr>
          <p:cNvPr id="12" name="Picture 2" descr="NASA - Mission Objectives">
            <a:extLst>
              <a:ext uri="{FF2B5EF4-FFF2-40B4-BE49-F238E27FC236}">
                <a16:creationId xmlns:a16="http://schemas.microsoft.com/office/drawing/2014/main" id="{97419112-4AEB-1F42-A842-8C9519507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3985A-EF18-3D48-A6EE-B7F37873A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4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NASA - Mission Objectives">
            <a:extLst>
              <a:ext uri="{FF2B5EF4-FFF2-40B4-BE49-F238E27FC236}">
                <a16:creationId xmlns:a16="http://schemas.microsoft.com/office/drawing/2014/main" id="{97419112-4AEB-1F42-A842-8C9519507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03985A-EF18-3D48-A6EE-B7F37873A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14" name="Content Placeholder 5" descr="Mercer Health and Fitness Inc.: August 2011">
            <a:extLst>
              <a:ext uri="{FF2B5EF4-FFF2-40B4-BE49-F238E27FC236}">
                <a16:creationId xmlns:a16="http://schemas.microsoft.com/office/drawing/2014/main" id="{79ADC07B-3CB1-4345-A465-413702998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3933" t="3163" r="14403" b="1919"/>
          <a:stretch/>
        </p:blipFill>
        <p:spPr>
          <a:xfrm>
            <a:off x="2150257" y="2306947"/>
            <a:ext cx="4571088" cy="3915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204278-3BC9-1140-9C1B-4889763538F2}"/>
              </a:ext>
            </a:extLst>
          </p:cNvPr>
          <p:cNvSpPr txBox="1"/>
          <p:nvPr/>
        </p:nvSpPr>
        <p:spPr>
          <a:xfrm>
            <a:off x="7358482" y="3581606"/>
            <a:ext cx="386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60495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Dust Plume to Remember”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992A000-2B4F-0F4E-8AFE-CF9071B8767B}"/>
              </a:ext>
            </a:extLst>
          </p:cNvPr>
          <p:cNvGrpSpPr/>
          <p:nvPr/>
        </p:nvGrpSpPr>
        <p:grpSpPr>
          <a:xfrm>
            <a:off x="553144" y="2221882"/>
            <a:ext cx="7774388" cy="4417126"/>
            <a:chOff x="553144" y="2221882"/>
            <a:chExt cx="7774388" cy="44171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0867EF-3909-C64F-8934-22A75130F3C8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12935" y="2221882"/>
              <a:ext cx="7280352" cy="371645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600A8-E93E-2E44-A1E6-ADB650078B2A}"/>
                </a:ext>
              </a:extLst>
            </p:cNvPr>
            <p:cNvSpPr txBox="1"/>
            <p:nvPr/>
          </p:nvSpPr>
          <p:spPr>
            <a:xfrm>
              <a:off x="553144" y="5992677"/>
              <a:ext cx="7774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badi" panose="020F0502020204030204" pitchFamily="34" charset="0"/>
                </a:rPr>
                <a:t>A portrait from 1.5 million miles above the Earth surface by EPIC/DSCOVR (https://</a:t>
              </a:r>
              <a:r>
                <a:rPr lang="en-US" dirty="0" err="1">
                  <a:latin typeface="Abadi" panose="020F0502020204030204" pitchFamily="34" charset="0"/>
                </a:rPr>
                <a:t>epic.gsfc.nasa.gov</a:t>
              </a:r>
              <a:r>
                <a:rPr lang="en-US" dirty="0">
                  <a:latin typeface="Abadi" panose="020F0502020204030204" pitchFamily="34" charset="0"/>
                </a:rPr>
                <a:t>)</a:t>
              </a:r>
            </a:p>
          </p:txBody>
        </p:sp>
      </p:grpSp>
      <p:pic>
        <p:nvPicPr>
          <p:cNvPr id="18" name="Picture 2" descr="NASA - Mission Objectives">
            <a:extLst>
              <a:ext uri="{FF2B5EF4-FFF2-40B4-BE49-F238E27FC236}">
                <a16:creationId xmlns:a16="http://schemas.microsoft.com/office/drawing/2014/main" id="{6F4F342E-B7DB-0349-964E-2B460321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FDAAA6-E838-B442-BC7F-B00250850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C1EE7C-75C7-0C40-8E3D-B4A44B1EE741}"/>
              </a:ext>
            </a:extLst>
          </p:cNvPr>
          <p:cNvGrpSpPr/>
          <p:nvPr/>
        </p:nvGrpSpPr>
        <p:grpSpPr>
          <a:xfrm>
            <a:off x="8641979" y="2182379"/>
            <a:ext cx="2377657" cy="4456629"/>
            <a:chOff x="8641979" y="2182379"/>
            <a:chExt cx="2377657" cy="4456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7CA011-8C25-984B-9711-CF7AED02A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38" t="5778" r="9163" b="37333"/>
            <a:stretch/>
          </p:blipFill>
          <p:spPr>
            <a:xfrm>
              <a:off x="8641979" y="2182379"/>
              <a:ext cx="2377657" cy="1902545"/>
            </a:xfrm>
            <a:prstGeom prst="rect">
              <a:avLst/>
            </a:prstGeom>
            <a:noFill/>
            <a:effectLst>
              <a:glow rad="571500">
                <a:schemeClr val="accent5">
                  <a:lumMod val="60000"/>
                  <a:lumOff val="40000"/>
                  <a:alpha val="58000"/>
                </a:schemeClr>
              </a:glow>
            </a:effec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0E9873-6023-C043-B5A4-B6F6B7581301}"/>
                </a:ext>
              </a:extLst>
            </p:cNvPr>
            <p:cNvGrpSpPr/>
            <p:nvPr/>
          </p:nvGrpSpPr>
          <p:grpSpPr>
            <a:xfrm>
              <a:off x="8641979" y="4389120"/>
              <a:ext cx="2377657" cy="2249888"/>
              <a:chOff x="8641979" y="4389120"/>
              <a:chExt cx="2377657" cy="224988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27FC941-3138-CA4A-9409-E7134A1E7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0630"/>
              <a:stretch/>
            </p:blipFill>
            <p:spPr>
              <a:xfrm>
                <a:off x="8641979" y="4389120"/>
                <a:ext cx="2377657" cy="2249888"/>
              </a:xfrm>
              <a:prstGeom prst="rect">
                <a:avLst/>
              </a:prstGeom>
              <a:effectLst>
                <a:glow rad="5969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D2A8BCF-3205-9741-B386-4345F3E06DF8}"/>
                  </a:ext>
                </a:extLst>
              </p:cNvPr>
              <p:cNvSpPr/>
              <p:nvPr/>
            </p:nvSpPr>
            <p:spPr>
              <a:xfrm>
                <a:off x="8641979" y="4598126"/>
                <a:ext cx="972284" cy="2220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56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 descr="NASA - Mission Objectives">
            <a:extLst>
              <a:ext uri="{FF2B5EF4-FFF2-40B4-BE49-F238E27FC236}">
                <a16:creationId xmlns:a16="http://schemas.microsoft.com/office/drawing/2014/main" id="{6F4F342E-B7DB-0349-964E-2B460321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FDAAA6-E838-B442-BC7F-B00250850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CFB447F-5340-3444-AA3D-EB88D2A5C3A0}"/>
              </a:ext>
            </a:extLst>
          </p:cNvPr>
          <p:cNvSpPr txBox="1">
            <a:spLocks/>
          </p:cNvSpPr>
          <p:nvPr/>
        </p:nvSpPr>
        <p:spPr>
          <a:xfrm>
            <a:off x="865951" y="834184"/>
            <a:ext cx="10583121" cy="1027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FFFF"/>
                </a:solidFill>
                <a:latin typeface="+mn-lt"/>
              </a:rPr>
              <a:t>Dust intrusion degraded U.S. air quality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1AFBC4-708F-BA4C-BEF9-ED0B13A66604}"/>
              </a:ext>
            </a:extLst>
          </p:cNvPr>
          <p:cNvPicPr/>
          <p:nvPr/>
        </p:nvPicPr>
        <p:blipFill rotWithShape="1">
          <a:blip r:embed="rId4"/>
          <a:srcRect l="1639"/>
          <a:stretch/>
        </p:blipFill>
        <p:spPr bwMode="auto">
          <a:xfrm>
            <a:off x="5968870" y="1715781"/>
            <a:ext cx="5016591" cy="4095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3C94FD6D-1F88-F748-A866-3DEDD6FD1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529" y="5815846"/>
            <a:ext cx="5785286" cy="806627"/>
          </a:xfrm>
          <a:solidFill>
            <a:schemeClr val="bg2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(6/26)  and 41% (6/27) of EPA sites in 9 southern states observed PM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exceeding the AQ standard.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9A14D8-AFA3-B849-8291-CDA67A087394}"/>
              </a:ext>
            </a:extLst>
          </p:cNvPr>
          <p:cNvGrpSpPr/>
          <p:nvPr/>
        </p:nvGrpSpPr>
        <p:grpSpPr>
          <a:xfrm>
            <a:off x="1105280" y="2223352"/>
            <a:ext cx="4699284" cy="4332270"/>
            <a:chOff x="1105280" y="2223352"/>
            <a:chExt cx="4699284" cy="433227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A7AF62B-AF8E-1349-B2E7-55E1F7A1FF3B}"/>
                </a:ext>
              </a:extLst>
            </p:cNvPr>
            <p:cNvGrpSpPr/>
            <p:nvPr/>
          </p:nvGrpSpPr>
          <p:grpSpPr>
            <a:xfrm>
              <a:off x="1105280" y="2223352"/>
              <a:ext cx="4699284" cy="4332270"/>
              <a:chOff x="1182378" y="2169254"/>
              <a:chExt cx="4396091" cy="399506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2FC68A56-BAB5-0849-BDBC-272E8938584B}"/>
                  </a:ext>
                </a:extLst>
              </p:cNvPr>
              <p:cNvGrpSpPr/>
              <p:nvPr/>
            </p:nvGrpSpPr>
            <p:grpSpPr>
              <a:xfrm>
                <a:off x="1182378" y="2546504"/>
                <a:ext cx="3672594" cy="3617810"/>
                <a:chOff x="1152150" y="2543175"/>
                <a:chExt cx="3672594" cy="3617810"/>
              </a:xfrm>
              <a:solidFill>
                <a:schemeClr val="tx1"/>
              </a:solidFill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3974E7C7-C0D9-6F49-BB77-1674D96D319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2150" y="2543175"/>
                  <a:ext cx="3672594" cy="1705432"/>
                </a:xfrm>
                <a:prstGeom prst="rect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262E4536-CF6C-CC40-95E2-3DFA4ABBAA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2150" y="4455553"/>
                  <a:ext cx="3672594" cy="1705432"/>
                </a:xfrm>
                <a:prstGeom prst="rect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</p:pic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47C571-CC26-714C-8C5D-82802985DC87}"/>
                  </a:ext>
                </a:extLst>
              </p:cNvPr>
              <p:cNvSpPr txBox="1"/>
              <p:nvPr/>
            </p:nvSpPr>
            <p:spPr>
              <a:xfrm>
                <a:off x="1572222" y="2169254"/>
                <a:ext cx="3024741" cy="36896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Hazardous AQ in Puerto Rico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0AA5848-3A67-8147-9F18-FDA02AAC6496}"/>
                  </a:ext>
                </a:extLst>
              </p:cNvPr>
              <p:cNvSpPr txBox="1"/>
              <p:nvPr/>
            </p:nvSpPr>
            <p:spPr>
              <a:xfrm>
                <a:off x="2183308" y="4750763"/>
                <a:ext cx="2480281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highest PM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10</a:t>
                </a:r>
                <a:r>
                  <a:rPr lang="en-US" dirty="0">
                    <a:solidFill>
                      <a:srgbClr val="FF0000"/>
                    </a:solidFill>
                  </a:rPr>
                  <a:t> since 1994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286992E-EA79-8F41-955C-E8F0E2E0E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9220" y="3589627"/>
                <a:ext cx="301436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D87A515-DE3A-FC45-ABEA-081351CC1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9220" y="3763670"/>
                <a:ext cx="3014369" cy="0"/>
              </a:xfrm>
              <a:prstGeom prst="line">
                <a:avLst/>
              </a:prstGeom>
              <a:ln w="38100">
                <a:solidFill>
                  <a:srgbClr val="FB17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8A1960-CDEE-A244-9713-3F95C1064D8F}"/>
                  </a:ext>
                </a:extLst>
              </p:cNvPr>
              <p:cNvSpPr txBox="1"/>
              <p:nvPr/>
            </p:nvSpPr>
            <p:spPr>
              <a:xfrm>
                <a:off x="4804572" y="3374051"/>
                <a:ext cx="6316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EPA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24E14D-7522-3840-8983-B4F3E6529CE9}"/>
                  </a:ext>
                </a:extLst>
              </p:cNvPr>
              <p:cNvSpPr txBox="1"/>
              <p:nvPr/>
            </p:nvSpPr>
            <p:spPr>
              <a:xfrm>
                <a:off x="4784121" y="3609220"/>
                <a:ext cx="7943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B17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WHO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DE30D8-16F6-D84A-A5CD-FEC5B34743DB}"/>
                </a:ext>
              </a:extLst>
            </p:cNvPr>
            <p:cNvSpPr txBox="1"/>
            <p:nvPr/>
          </p:nvSpPr>
          <p:spPr>
            <a:xfrm>
              <a:off x="1702218" y="2663210"/>
              <a:ext cx="709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358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Haboobs - Major Dust Source</a:t>
            </a:r>
          </a:p>
        </p:txBody>
      </p:sp>
      <p:pic>
        <p:nvPicPr>
          <p:cNvPr id="18" name="Picture 2" descr="NASA - Mission Objectives">
            <a:extLst>
              <a:ext uri="{FF2B5EF4-FFF2-40B4-BE49-F238E27FC236}">
                <a16:creationId xmlns:a16="http://schemas.microsoft.com/office/drawing/2014/main" id="{6F4F342E-B7DB-0349-964E-2B460321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FDAAA6-E838-B442-BC7F-B00250850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64438F8-C9BA-5341-901F-74AB975B77A3}"/>
              </a:ext>
            </a:extLst>
          </p:cNvPr>
          <p:cNvGrpSpPr/>
          <p:nvPr/>
        </p:nvGrpSpPr>
        <p:grpSpPr>
          <a:xfrm>
            <a:off x="728797" y="2183526"/>
            <a:ext cx="10720617" cy="4471743"/>
            <a:chOff x="728797" y="2183526"/>
            <a:chExt cx="10720617" cy="44717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604BDC-BCF8-6544-894C-7FACFBBC9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0705" y="2466880"/>
              <a:ext cx="2452821" cy="17914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D8026D-2E30-1C42-9335-598E431D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9412" y="2473859"/>
              <a:ext cx="2452821" cy="17914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7B2725-1F01-C84C-A3C5-E7B8CEDE2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6593" y="2466879"/>
              <a:ext cx="2452821" cy="17914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684591-7B60-874C-A593-6D9F987C5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95193" y="4855770"/>
              <a:ext cx="2452822" cy="179145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E94A914-15FF-524E-BD3C-996571664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0831" y="4851279"/>
              <a:ext cx="2469984" cy="180399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189BC2-E6C7-7544-9D17-AA581A86A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8395" y="4863814"/>
              <a:ext cx="2452821" cy="17914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1F4E5F4-5A7A-A247-9E84-764E639F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8797" y="4851279"/>
              <a:ext cx="2469984" cy="180399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9C5AF8C-E3D5-4249-9424-39823D83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8797" y="2466909"/>
              <a:ext cx="2452821" cy="17914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3D2B3A-1AEE-CE4D-83E4-201FB1566CA0}"/>
                </a:ext>
              </a:extLst>
            </p:cNvPr>
            <p:cNvSpPr txBox="1"/>
            <p:nvPr/>
          </p:nvSpPr>
          <p:spPr>
            <a:xfrm>
              <a:off x="1442541" y="4548101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6/15 12:00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2F57A2-1CBA-A94C-A6AC-28754CE230DB}"/>
                </a:ext>
              </a:extLst>
            </p:cNvPr>
            <p:cNvSpPr txBox="1"/>
            <p:nvPr/>
          </p:nvSpPr>
          <p:spPr>
            <a:xfrm>
              <a:off x="4242415" y="4548044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6/15 06:00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56693E5-7F33-7B47-8D90-72192EE9CA55}"/>
                </a:ext>
              </a:extLst>
            </p:cNvPr>
            <p:cNvSpPr txBox="1"/>
            <p:nvPr/>
          </p:nvSpPr>
          <p:spPr>
            <a:xfrm>
              <a:off x="1390863" y="2190076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6/14 18:00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B454C8-69FA-8048-A828-8E5E0BC2FFC3}"/>
                </a:ext>
              </a:extLst>
            </p:cNvPr>
            <p:cNvSpPr txBox="1"/>
            <p:nvPr/>
          </p:nvSpPr>
          <p:spPr>
            <a:xfrm>
              <a:off x="6972847" y="4548044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6/15 00:00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31E3BA-2645-E247-A681-3B79A197517E}"/>
                </a:ext>
              </a:extLst>
            </p:cNvPr>
            <p:cNvSpPr txBox="1"/>
            <p:nvPr/>
          </p:nvSpPr>
          <p:spPr>
            <a:xfrm>
              <a:off x="9650708" y="4586815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6/14 18:00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D2EB85-4B53-BF40-AEBA-352CB025D713}"/>
                </a:ext>
              </a:extLst>
            </p:cNvPr>
            <p:cNvSpPr txBox="1"/>
            <p:nvPr/>
          </p:nvSpPr>
          <p:spPr>
            <a:xfrm>
              <a:off x="4128015" y="2183526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6/14 00:00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36F4441-D324-F842-BDD6-075D27ECC79A}"/>
                </a:ext>
              </a:extLst>
            </p:cNvPr>
            <p:cNvSpPr txBox="1"/>
            <p:nvPr/>
          </p:nvSpPr>
          <p:spPr>
            <a:xfrm>
              <a:off x="6934297" y="2187657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6/14 06:00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A2C172-ECBF-A44F-906F-85A87E6DDC63}"/>
                </a:ext>
              </a:extLst>
            </p:cNvPr>
            <p:cNvSpPr txBox="1"/>
            <p:nvPr/>
          </p:nvSpPr>
          <p:spPr>
            <a:xfrm>
              <a:off x="9650708" y="2187658"/>
              <a:ext cx="1037174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6/14 12:00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CB7B75-4958-724A-B37E-2B2AC03A6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8230" y="2296510"/>
              <a:ext cx="1683244" cy="25515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ECCE2B-513C-4D4E-ACC6-B039917AD7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7034" y="2294798"/>
              <a:ext cx="1690592" cy="22674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0BA2F76-227F-E849-9570-DC4C34A53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2741" y="2302199"/>
              <a:ext cx="1732129" cy="19826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1541E66-13C9-F645-8918-E7AF77C66E74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0169295" y="4268834"/>
              <a:ext cx="0" cy="317981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4B6BAA9-784E-DC47-839B-CFD9F0A5B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021" y="4690333"/>
              <a:ext cx="1582134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43C1B9-6ADA-8745-93D7-270D34F93F74}"/>
                </a:ext>
              </a:extLst>
            </p:cNvPr>
            <p:cNvCxnSpPr>
              <a:cxnSpLocks/>
              <a:stCxn id="31" idx="1"/>
              <a:endCxn id="30" idx="3"/>
            </p:cNvCxnSpPr>
            <p:nvPr/>
          </p:nvCxnSpPr>
          <p:spPr>
            <a:xfrm flipH="1">
              <a:off x="2479715" y="4686544"/>
              <a:ext cx="1762700" cy="57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6C8651C-67FB-444F-9428-EE5468F6E2A3}"/>
                </a:ext>
              </a:extLst>
            </p:cNvPr>
            <p:cNvCxnSpPr>
              <a:cxnSpLocks/>
              <a:stCxn id="33" idx="1"/>
              <a:endCxn id="31" idx="3"/>
            </p:cNvCxnSpPr>
            <p:nvPr/>
          </p:nvCxnSpPr>
          <p:spPr>
            <a:xfrm flipH="1">
              <a:off x="5279589" y="4686544"/>
              <a:ext cx="1693258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736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741783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 Dust Intrusion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028BB6-BAFB-9641-A453-61124767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129" y="2416211"/>
            <a:ext cx="5475687" cy="2555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FBC59C-3839-4441-9F18-2C628404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87" y="2400803"/>
            <a:ext cx="5475686" cy="255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8BD6A7-F9E2-E04B-87F6-54AE2CCBBE0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14132" r="11667" b="7691"/>
          <a:stretch/>
        </p:blipFill>
        <p:spPr bwMode="auto">
          <a:xfrm>
            <a:off x="8230130" y="5076332"/>
            <a:ext cx="3321685" cy="173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61EC47-A072-6F47-B36D-4751EBF5E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14" name="Picture 2" descr="NASA - Mission Objectives">
            <a:extLst>
              <a:ext uri="{FF2B5EF4-FFF2-40B4-BE49-F238E27FC236}">
                <a16:creationId xmlns:a16="http://schemas.microsoft.com/office/drawing/2014/main" id="{2AAA91F7-E3E5-7947-9E74-A3BEBD89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51DA0-0265-FF46-A6E4-0F280A6808A6}"/>
              </a:ext>
            </a:extLst>
          </p:cNvPr>
          <p:cNvSpPr txBox="1"/>
          <p:nvPr/>
        </p:nvSpPr>
        <p:spPr>
          <a:xfrm>
            <a:off x="485655" y="5519496"/>
            <a:ext cx="758981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dust plume is record-breaking event in tropical Atlantic basin over the past two decades. </a:t>
            </a:r>
          </a:p>
        </p:txBody>
      </p:sp>
    </p:spTree>
    <p:extLst>
      <p:ext uri="{BB962C8B-B14F-4D97-AF65-F5344CB8AC3E}">
        <p14:creationId xmlns:p14="http://schemas.microsoft.com/office/powerpoint/2010/main" val="146492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15" y="853606"/>
            <a:ext cx="10302095" cy="8996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ecirculation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West Africa made it historic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2CAE94-3748-114A-804E-2B421848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44" y="2643824"/>
            <a:ext cx="5281096" cy="246499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211C7F4-3AF5-0544-BF2D-2794FCE1AE48}"/>
              </a:ext>
            </a:extLst>
          </p:cNvPr>
          <p:cNvGrpSpPr/>
          <p:nvPr/>
        </p:nvGrpSpPr>
        <p:grpSpPr>
          <a:xfrm>
            <a:off x="6396821" y="1898374"/>
            <a:ext cx="4409699" cy="4959626"/>
            <a:chOff x="6311511" y="1576270"/>
            <a:chExt cx="4495010" cy="52817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88637E-8446-5F49-A202-F41A8B312F5A}"/>
                </a:ext>
              </a:extLst>
            </p:cNvPr>
            <p:cNvGrpSpPr/>
            <p:nvPr/>
          </p:nvGrpSpPr>
          <p:grpSpPr>
            <a:xfrm>
              <a:off x="6311511" y="1576270"/>
              <a:ext cx="4495010" cy="5281730"/>
              <a:chOff x="6311511" y="1576270"/>
              <a:chExt cx="4495010" cy="528173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5565895-8B97-D541-A058-A7D5818F6E87}"/>
                  </a:ext>
                </a:extLst>
              </p:cNvPr>
              <p:cNvPicPr/>
              <p:nvPr/>
            </p:nvPicPr>
            <p:blipFill rotWithShape="1">
              <a:blip r:embed="rId3"/>
              <a:srcRect r="49902" b="68702"/>
              <a:stretch/>
            </p:blipFill>
            <p:spPr>
              <a:xfrm>
                <a:off x="6396822" y="1576270"/>
                <a:ext cx="4409699" cy="24649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1A44DB4-A4D6-1B4C-AE2D-B9F8D6DF3465}"/>
                  </a:ext>
                </a:extLst>
              </p:cNvPr>
              <p:cNvPicPr/>
              <p:nvPr/>
            </p:nvPicPr>
            <p:blipFill rotWithShape="1">
              <a:blip r:embed="rId3"/>
              <a:srcRect l="49854" t="31174" r="591" b="37528"/>
              <a:stretch/>
            </p:blipFill>
            <p:spPr>
              <a:xfrm>
                <a:off x="6311511" y="3990666"/>
                <a:ext cx="4409699" cy="246499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A6BCFF-3297-734E-AD2D-26D50018C4CB}"/>
                  </a:ext>
                </a:extLst>
              </p:cNvPr>
              <p:cNvPicPr/>
              <p:nvPr/>
            </p:nvPicPr>
            <p:blipFill rotWithShape="1">
              <a:blip r:embed="rId3"/>
              <a:srcRect l="51255" t="92764"/>
              <a:stretch/>
            </p:blipFill>
            <p:spPr>
              <a:xfrm>
                <a:off x="6689905" y="6358292"/>
                <a:ext cx="3944257" cy="499708"/>
              </a:xfrm>
              <a:prstGeom prst="rect">
                <a:avLst/>
              </a:prstGeom>
            </p:spPr>
          </p:pic>
        </p:grp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3DAB2CD1-C7F9-5346-A870-75118D5410F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941982" y="5223166"/>
              <a:ext cx="993625" cy="58565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DFB1CFB5-7570-C443-80DD-3934E9B5279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311082" y="2943173"/>
              <a:ext cx="776274" cy="174681"/>
            </a:xfrm>
            <a:prstGeom prst="curvedConnector3">
              <a:avLst>
                <a:gd name="adj1" fmla="val 70545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B7F77214-3AFB-8C46-8243-619105048A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3488" y="2435258"/>
              <a:ext cx="783868" cy="353366"/>
            </a:xfrm>
            <a:prstGeom prst="curvedConnector3">
              <a:avLst>
                <a:gd name="adj1" fmla="val 5238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>
              <a:extLst>
                <a:ext uri="{FF2B5EF4-FFF2-40B4-BE49-F238E27FC236}">
                  <a16:creationId xmlns:a16="http://schemas.microsoft.com/office/drawing/2014/main" id="{658F4945-293F-DE41-8ACC-4FC974FEA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606" y="2805635"/>
              <a:ext cx="783868" cy="353366"/>
            </a:xfrm>
            <a:prstGeom prst="curvedConnector3">
              <a:avLst>
                <a:gd name="adj1" fmla="val 5238"/>
              </a:avLst>
            </a:prstGeom>
            <a:ln w="76200">
              <a:solidFill>
                <a:schemeClr val="bg1"/>
              </a:solidFill>
              <a:tailEnd type="triangle"/>
            </a:ln>
            <a:scene3d>
              <a:camera prst="orthographicFront">
                <a:rot lat="950902" lon="3033101" rev="15409928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FD58F330-E07F-6943-87B4-019F6AFF43B7}"/>
              </a:ext>
            </a:extLst>
          </p:cNvPr>
          <p:cNvSpPr/>
          <p:nvPr/>
        </p:nvSpPr>
        <p:spPr>
          <a:xfrm>
            <a:off x="515306" y="5209472"/>
            <a:ext cx="5881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June 14-16,  the Bermuda-Azores High shifted northward and a Low system formed over the Azores, leading to strong meridional winds and hence the dust accumulation/ recirculation in the coastal region. </a:t>
            </a:r>
          </a:p>
        </p:txBody>
      </p:sp>
      <p:pic>
        <p:nvPicPr>
          <p:cNvPr id="2050" name="Picture 2" descr="NASA - Mission Objectives">
            <a:extLst>
              <a:ext uri="{FF2B5EF4-FFF2-40B4-BE49-F238E27FC236}">
                <a16:creationId xmlns:a16="http://schemas.microsoft.com/office/drawing/2014/main" id="{87976DD3-7CB8-4243-A1F5-738A29B25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21D879C-69FC-DF41-AC45-8CACAA1E599C}"/>
              </a:ext>
            </a:extLst>
          </p:cNvPr>
          <p:cNvSpPr txBox="1"/>
          <p:nvPr/>
        </p:nvSpPr>
        <p:spPr>
          <a:xfrm>
            <a:off x="1481480" y="2225832"/>
            <a:ext cx="4361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loading near source is not historic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BA2EA9-1EE6-F146-8762-511E74E1FC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0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16" y="767603"/>
            <a:ext cx="10583121" cy="10273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 accumulation in African coast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6DCA00-86EE-4C4D-88FE-F0B14F51E5A8}"/>
              </a:ext>
            </a:extLst>
          </p:cNvPr>
          <p:cNvGrpSpPr/>
          <p:nvPr/>
        </p:nvGrpSpPr>
        <p:grpSpPr>
          <a:xfrm>
            <a:off x="968331" y="2072117"/>
            <a:ext cx="6484027" cy="4069674"/>
            <a:chOff x="2017320" y="2100293"/>
            <a:chExt cx="7573941" cy="46413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B5A720-2298-DE4B-AF18-6A6811E39B40}"/>
                </a:ext>
              </a:extLst>
            </p:cNvPr>
            <p:cNvPicPr/>
            <p:nvPr/>
          </p:nvPicPr>
          <p:blipFill rotWithShape="1">
            <a:blip r:embed="rId3"/>
            <a:srcRect l="1629" r="48925" b="33017"/>
            <a:stretch/>
          </p:blipFill>
          <p:spPr bwMode="auto">
            <a:xfrm>
              <a:off x="2017320" y="2100293"/>
              <a:ext cx="3412580" cy="464139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68D73F-34CF-C246-BFC4-DAA35283F76F}"/>
                </a:ext>
              </a:extLst>
            </p:cNvPr>
            <p:cNvPicPr/>
            <p:nvPr/>
          </p:nvPicPr>
          <p:blipFill rotWithShape="1">
            <a:blip r:embed="rId3"/>
            <a:srcRect l="50554" t="-3" b="66747"/>
            <a:stretch/>
          </p:blipFill>
          <p:spPr bwMode="auto">
            <a:xfrm>
              <a:off x="6047397" y="4364966"/>
              <a:ext cx="3496786" cy="23767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65DFC-F6B3-FA4C-BFF6-B811FDA0BD2C}"/>
                </a:ext>
              </a:extLst>
            </p:cNvPr>
            <p:cNvPicPr/>
            <p:nvPr/>
          </p:nvPicPr>
          <p:blipFill rotWithShape="1">
            <a:blip r:embed="rId3"/>
            <a:srcRect l="1629" t="68430" r="48925"/>
            <a:stretch/>
          </p:blipFill>
          <p:spPr bwMode="auto">
            <a:xfrm>
              <a:off x="6094475" y="2200131"/>
              <a:ext cx="3496786" cy="22208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701BED-D34A-5349-B49B-6DF748326900}"/>
              </a:ext>
            </a:extLst>
          </p:cNvPr>
          <p:cNvSpPr txBox="1"/>
          <p:nvPr/>
        </p:nvSpPr>
        <p:spPr>
          <a:xfrm>
            <a:off x="1198870" y="6289325"/>
            <a:ext cx="603351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SEVIRI: Spinning Enhanced Visual and InfraRed Imager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834EB2-8F58-3C45-90C9-DCA819CBF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pic>
        <p:nvPicPr>
          <p:cNvPr id="24" name="Picture 2" descr="NASA - Mission Objectives">
            <a:extLst>
              <a:ext uri="{FF2B5EF4-FFF2-40B4-BE49-F238E27FC236}">
                <a16:creationId xmlns:a16="http://schemas.microsoft.com/office/drawing/2014/main" id="{1D6EFCA6-CB78-254D-8013-D3D5DCDD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25B1D8-AB20-744D-83C9-A7E29EE11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470" y="3385435"/>
            <a:ext cx="4212759" cy="208396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2436BD-F92D-4243-9146-C1FC00504CBA}"/>
              </a:ext>
            </a:extLst>
          </p:cNvPr>
          <p:cNvCxnSpPr>
            <a:cxnSpLocks/>
          </p:cNvCxnSpPr>
          <p:nvPr/>
        </p:nvCxnSpPr>
        <p:spPr>
          <a:xfrm flipV="1">
            <a:off x="8412480" y="3722914"/>
            <a:ext cx="940526" cy="692333"/>
          </a:xfrm>
          <a:prstGeom prst="line">
            <a:avLst/>
          </a:prstGeom>
          <a:ln w="38100">
            <a:solidFill>
              <a:srgbClr val="244E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35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35" y="805930"/>
            <a:ext cx="10410268" cy="121210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Structure of Dust 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8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lume - CALIOP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29EDFC-00AC-0B48-9B91-200987B10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13413" y="2647505"/>
            <a:ext cx="5568879" cy="29998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CF1EC-43C9-CB47-B8F4-DBFA447678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8181" y="2647505"/>
            <a:ext cx="5568879" cy="2999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A8F352-2C82-5E4A-A4D2-C6EAA5A33074}"/>
              </a:ext>
            </a:extLst>
          </p:cNvPr>
          <p:cNvSpPr txBox="1"/>
          <p:nvPr/>
        </p:nvSpPr>
        <p:spPr>
          <a:xfrm>
            <a:off x="2189732" y="2193833"/>
            <a:ext cx="204577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Caribbean Sea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CE3DE7-9E8B-0243-AAC4-E2973B52EB78}"/>
              </a:ext>
            </a:extLst>
          </p:cNvPr>
          <p:cNvSpPr txBox="1"/>
          <p:nvPr/>
        </p:nvSpPr>
        <p:spPr>
          <a:xfrm>
            <a:off x="8008367" y="2177172"/>
            <a:ext cx="204577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African Coast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DE047-7AFE-C843-AFB5-1D4A5669346B}"/>
              </a:ext>
            </a:extLst>
          </p:cNvPr>
          <p:cNvSpPr txBox="1"/>
          <p:nvPr/>
        </p:nvSpPr>
        <p:spPr>
          <a:xfrm>
            <a:off x="1186210" y="5560183"/>
            <a:ext cx="398504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Top at 4km, bottom at surface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E7673-CAB5-5847-AC4C-845CBC0C52C7}"/>
              </a:ext>
            </a:extLst>
          </p:cNvPr>
          <p:cNvSpPr txBox="1"/>
          <p:nvPr/>
        </p:nvSpPr>
        <p:spPr>
          <a:xfrm>
            <a:off x="7020748" y="5560183"/>
            <a:ext cx="405193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Top at 6-8km, bottom elevated</a:t>
            </a:r>
          </a:p>
        </p:txBody>
      </p:sp>
      <p:pic>
        <p:nvPicPr>
          <p:cNvPr id="18" name="Picture 2" descr="NASA - Mission Objectives">
            <a:extLst>
              <a:ext uri="{FF2B5EF4-FFF2-40B4-BE49-F238E27FC236}">
                <a16:creationId xmlns:a16="http://schemas.microsoft.com/office/drawing/2014/main" id="{235C5E0F-B0E7-1443-A403-6FA1167C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3D0C02-C9EB-F942-96D7-B5B48C6A2B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63A3F-A9F0-5D40-813F-A0C54B1A8289}"/>
              </a:ext>
            </a:extLst>
          </p:cNvPr>
          <p:cNvSpPr txBox="1"/>
          <p:nvPr/>
        </p:nvSpPr>
        <p:spPr>
          <a:xfrm>
            <a:off x="1373758" y="6187349"/>
            <a:ext cx="94414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Plume descending rate at ~500 m/d, plume traveling speed at ~1000 km/d</a:t>
            </a:r>
          </a:p>
        </p:txBody>
      </p:sp>
    </p:spTree>
    <p:extLst>
      <p:ext uri="{BB962C8B-B14F-4D97-AF65-F5344CB8AC3E}">
        <p14:creationId xmlns:p14="http://schemas.microsoft.com/office/powerpoint/2010/main" val="173646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53" y="787640"/>
            <a:ext cx="10264697" cy="121210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Dust Properties – CALIOP Analysis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3D0C02-C9EB-F942-96D7-B5B48C6A2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1" t="9213" r="25188" b="8134"/>
          <a:stretch/>
        </p:blipFill>
        <p:spPr>
          <a:xfrm>
            <a:off x="10930858" y="-4444"/>
            <a:ext cx="1422400" cy="12404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80364EB-C25E-2549-BD32-85A1ADC6B8C7}"/>
              </a:ext>
            </a:extLst>
          </p:cNvPr>
          <p:cNvGrpSpPr/>
          <p:nvPr/>
        </p:nvGrpSpPr>
        <p:grpSpPr>
          <a:xfrm>
            <a:off x="649220" y="2188475"/>
            <a:ext cx="7118198" cy="4512330"/>
            <a:chOff x="640083" y="1986793"/>
            <a:chExt cx="7118198" cy="45123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EBC705-2F0C-534E-BAC0-EF34217AE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4" t="16804" r="23654" b="29830"/>
            <a:stretch/>
          </p:blipFill>
          <p:spPr>
            <a:xfrm>
              <a:off x="640083" y="1986793"/>
              <a:ext cx="7118198" cy="45123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28DC7C-A522-514D-ABF7-916106B5A9FF}"/>
                </a:ext>
              </a:extLst>
            </p:cNvPr>
            <p:cNvSpPr txBox="1"/>
            <p:nvPr/>
          </p:nvSpPr>
          <p:spPr>
            <a:xfrm>
              <a:off x="5228677" y="2586796"/>
              <a:ext cx="53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7A09A4-D305-314C-94E3-920936A898ED}"/>
                </a:ext>
              </a:extLst>
            </p:cNvPr>
            <p:cNvSpPr txBox="1"/>
            <p:nvPr/>
          </p:nvSpPr>
          <p:spPr>
            <a:xfrm>
              <a:off x="4581966" y="2591225"/>
              <a:ext cx="709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A25B4D-3247-8D4A-92FC-C0F22E4CD919}"/>
                </a:ext>
              </a:extLst>
            </p:cNvPr>
            <p:cNvSpPr txBox="1"/>
            <p:nvPr/>
          </p:nvSpPr>
          <p:spPr>
            <a:xfrm rot="2134906">
              <a:off x="4352629" y="3183752"/>
              <a:ext cx="530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02A99DA-B8B5-884D-8616-FB124625CBBA}"/>
              </a:ext>
            </a:extLst>
          </p:cNvPr>
          <p:cNvSpPr/>
          <p:nvPr/>
        </p:nvSpPr>
        <p:spPr>
          <a:xfrm>
            <a:off x="812935" y="3883356"/>
            <a:ext cx="6945346" cy="360212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NASA - Mission Objectives">
            <a:extLst>
              <a:ext uri="{FF2B5EF4-FFF2-40B4-BE49-F238E27FC236}">
                <a16:creationId xmlns:a16="http://schemas.microsoft.com/office/drawing/2014/main" id="{AD815FB5-E54D-5549-879D-0DA336D9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" y="10181"/>
            <a:ext cx="1098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D4CFD0-11EB-4049-BE02-3DA7123CDFD4}"/>
              </a:ext>
            </a:extLst>
          </p:cNvPr>
          <p:cNvSpPr txBox="1"/>
          <p:nvPr/>
        </p:nvSpPr>
        <p:spPr>
          <a:xfrm>
            <a:off x="7686989" y="2330583"/>
            <a:ext cx="43408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in the free atmosphere (&gt;2km) remains nearly constant in the vertical and along the trans-Atlantic transport.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/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daytime data are noisy and biased high, but show similar results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decreases somewhat from Africa to Caribbean – consistent with preferential removal of coarse particles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increases with altitude – retrieval issue or any physics? </a:t>
            </a:r>
          </a:p>
        </p:txBody>
      </p:sp>
    </p:spTree>
    <p:extLst>
      <p:ext uri="{BB962C8B-B14F-4D97-AF65-F5344CB8AC3E}">
        <p14:creationId xmlns:p14="http://schemas.microsoft.com/office/powerpoint/2010/main" val="174040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55787</TotalTime>
  <Words>867</Words>
  <Application>Microsoft Macintosh PowerPoint</Application>
  <PresentationFormat>Widescreen</PresentationFormat>
  <Paragraphs>130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Kai</vt:lpstr>
      <vt:lpstr>Abadi</vt:lpstr>
      <vt:lpstr>Arial</vt:lpstr>
      <vt:lpstr>Calibri</vt:lpstr>
      <vt:lpstr>Calibri Light</vt:lpstr>
      <vt:lpstr>Chalkboard SE</vt:lpstr>
      <vt:lpstr>Courier New</vt:lpstr>
      <vt:lpstr>Times New Roman</vt:lpstr>
      <vt:lpstr>Wingdings</vt:lpstr>
      <vt:lpstr>Office Theme</vt:lpstr>
      <vt:lpstr>Characterizing a Historic African Dust Plume with CALIOP, MODIS, SEVIRI, and GEOS </vt:lpstr>
      <vt:lpstr>“A Dust Plume to Remember”</vt:lpstr>
      <vt:lpstr>PowerPoint Presentation</vt:lpstr>
      <vt:lpstr>Haboobs - Major Dust Source</vt:lpstr>
      <vt:lpstr>Historic Dust Intrusion</vt:lpstr>
      <vt:lpstr>Recirculation in West Africa made it historic </vt:lpstr>
      <vt:lpstr>Dust accumulation in African coast</vt:lpstr>
      <vt:lpstr>Vertical Structure of Dust Plume - CALIOP </vt:lpstr>
      <vt:lpstr>Evolution of Dust Properties – CALIOP Analysis</vt:lpstr>
      <vt:lpstr>Are CALIOP PDR data consistent with other studies?</vt:lpstr>
      <vt:lpstr>Evolution of dust size during the transport observed by MODIS? </vt:lpstr>
      <vt:lpstr>Satellites vs GEOS – AOD</vt:lpstr>
      <vt:lpstr>Satellite vs. GEOS – Saharan Desert</vt:lpstr>
      <vt:lpstr>Satellites vs GEOS – Vertical Distribution</vt:lpstr>
      <vt:lpstr>Summary: what to remember about the Godzilla dust plume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Gigantic Dust Intrusion into the Caribbean Basin and Southern U.S. in June 2020</dc:title>
  <dc:subject/>
  <dc:creator>hongbin yu</dc:creator>
  <cp:keywords/>
  <dc:description/>
  <cp:lastModifiedBy>Yu, Hongbin (GSFC-6130)</cp:lastModifiedBy>
  <cp:revision>369</cp:revision>
  <cp:lastPrinted>2021-03-05T03:37:32Z</cp:lastPrinted>
  <dcterms:created xsi:type="dcterms:W3CDTF">2020-08-14T14:18:27Z</dcterms:created>
  <dcterms:modified xsi:type="dcterms:W3CDTF">2021-03-09T00:28:57Z</dcterms:modified>
  <cp:category/>
</cp:coreProperties>
</file>